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8"/>
  </p:notesMasterIdLst>
  <p:sldIdLst>
    <p:sldId id="256" r:id="rId2"/>
    <p:sldId id="257" r:id="rId3"/>
    <p:sldId id="258" r:id="rId4"/>
    <p:sldId id="260" r:id="rId5"/>
    <p:sldId id="259" r:id="rId6"/>
    <p:sldId id="263" r:id="rId7"/>
    <p:sldId id="261" r:id="rId8"/>
    <p:sldId id="264" r:id="rId9"/>
    <p:sldId id="262" r:id="rId10"/>
    <p:sldId id="265" r:id="rId11"/>
    <p:sldId id="266" r:id="rId12"/>
    <p:sldId id="267" r:id="rId13"/>
    <p:sldId id="268" r:id="rId14"/>
    <p:sldId id="269" r:id="rId15"/>
    <p:sldId id="270" r:id="rId16"/>
    <p:sldId id="271" r:id="rId17"/>
    <p:sldId id="383" r:id="rId18"/>
    <p:sldId id="384" r:id="rId19"/>
    <p:sldId id="385" r:id="rId20"/>
    <p:sldId id="386" r:id="rId21"/>
    <p:sldId id="387" r:id="rId22"/>
    <p:sldId id="388"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393" r:id="rId42"/>
    <p:sldId id="394" r:id="rId43"/>
    <p:sldId id="290" r:id="rId44"/>
    <p:sldId id="291" r:id="rId45"/>
    <p:sldId id="292" r:id="rId46"/>
    <p:sldId id="293" r:id="rId47"/>
    <p:sldId id="391" r:id="rId48"/>
    <p:sldId id="392" r:id="rId49"/>
    <p:sldId id="294" r:id="rId50"/>
    <p:sldId id="295" r:id="rId51"/>
    <p:sldId id="296" r:id="rId52"/>
    <p:sldId id="297" r:id="rId53"/>
    <p:sldId id="298" r:id="rId54"/>
    <p:sldId id="389" r:id="rId55"/>
    <p:sldId id="390" r:id="rId56"/>
    <p:sldId id="395" r:id="rId57"/>
    <p:sldId id="299" r:id="rId58"/>
    <p:sldId id="300" r:id="rId59"/>
    <p:sldId id="301" r:id="rId60"/>
    <p:sldId id="396" r:id="rId61"/>
    <p:sldId id="397" r:id="rId62"/>
    <p:sldId id="400" r:id="rId63"/>
    <p:sldId id="302" r:id="rId64"/>
    <p:sldId id="303" r:id="rId65"/>
    <p:sldId id="304" r:id="rId66"/>
    <p:sldId id="398" r:id="rId67"/>
    <p:sldId id="399" r:id="rId68"/>
    <p:sldId id="401" r:id="rId69"/>
    <p:sldId id="309" r:id="rId70"/>
    <p:sldId id="310" r:id="rId71"/>
    <p:sldId id="305" r:id="rId72"/>
    <p:sldId id="306" r:id="rId73"/>
    <p:sldId id="402" r:id="rId74"/>
    <p:sldId id="403" r:id="rId75"/>
    <p:sldId id="404" r:id="rId76"/>
    <p:sldId id="307" r:id="rId77"/>
    <p:sldId id="308" r:id="rId78"/>
    <p:sldId id="311" r:id="rId79"/>
    <p:sldId id="312" r:id="rId80"/>
    <p:sldId id="313" r:id="rId81"/>
    <p:sldId id="405" r:id="rId82"/>
    <p:sldId id="406" r:id="rId83"/>
    <p:sldId id="407" r:id="rId84"/>
    <p:sldId id="314" r:id="rId85"/>
    <p:sldId id="315" r:id="rId86"/>
    <p:sldId id="316" r:id="rId87"/>
    <p:sldId id="317" r:id="rId88"/>
    <p:sldId id="318" r:id="rId89"/>
    <p:sldId id="408" r:id="rId90"/>
    <p:sldId id="319" r:id="rId91"/>
    <p:sldId id="320" r:id="rId92"/>
    <p:sldId id="321" r:id="rId93"/>
    <p:sldId id="409" r:id="rId94"/>
    <p:sldId id="410" r:id="rId95"/>
    <p:sldId id="322" r:id="rId96"/>
    <p:sldId id="323" r:id="rId97"/>
    <p:sldId id="324" r:id="rId98"/>
    <p:sldId id="325" r:id="rId99"/>
    <p:sldId id="411" r:id="rId100"/>
    <p:sldId id="412" r:id="rId101"/>
    <p:sldId id="414" r:id="rId102"/>
    <p:sldId id="413" r:id="rId103"/>
    <p:sldId id="326" r:id="rId104"/>
    <p:sldId id="327" r:id="rId105"/>
    <p:sldId id="328" r:id="rId106"/>
    <p:sldId id="329" r:id="rId107"/>
    <p:sldId id="415" r:id="rId108"/>
    <p:sldId id="416" r:id="rId109"/>
    <p:sldId id="417" r:id="rId110"/>
    <p:sldId id="330" r:id="rId111"/>
    <p:sldId id="418" r:id="rId112"/>
    <p:sldId id="419" r:id="rId113"/>
    <p:sldId id="331" r:id="rId114"/>
    <p:sldId id="332" r:id="rId115"/>
    <p:sldId id="420" r:id="rId116"/>
    <p:sldId id="421" r:id="rId117"/>
    <p:sldId id="422" r:id="rId118"/>
    <p:sldId id="333" r:id="rId119"/>
    <p:sldId id="423" r:id="rId120"/>
    <p:sldId id="424" r:id="rId121"/>
    <p:sldId id="334" r:id="rId122"/>
    <p:sldId id="335" r:id="rId123"/>
    <p:sldId id="336" r:id="rId124"/>
    <p:sldId id="337" r:id="rId125"/>
    <p:sldId id="338" r:id="rId126"/>
    <p:sldId id="339" r:id="rId127"/>
    <p:sldId id="340" r:id="rId128"/>
    <p:sldId id="341" r:id="rId129"/>
    <p:sldId id="425" r:id="rId130"/>
    <p:sldId id="426" r:id="rId131"/>
    <p:sldId id="427" r:id="rId132"/>
    <p:sldId id="428" r:id="rId133"/>
    <p:sldId id="429" r:id="rId134"/>
    <p:sldId id="430" r:id="rId135"/>
    <p:sldId id="342" r:id="rId136"/>
    <p:sldId id="343" r:id="rId137"/>
    <p:sldId id="344" r:id="rId138"/>
    <p:sldId id="345" r:id="rId139"/>
    <p:sldId id="346" r:id="rId140"/>
    <p:sldId id="347" r:id="rId141"/>
    <p:sldId id="431" r:id="rId142"/>
    <p:sldId id="348" r:id="rId143"/>
    <p:sldId id="349" r:id="rId144"/>
    <p:sldId id="350" r:id="rId145"/>
    <p:sldId id="351" r:id="rId146"/>
    <p:sldId id="352" r:id="rId147"/>
    <p:sldId id="353" r:id="rId148"/>
    <p:sldId id="355" r:id="rId149"/>
    <p:sldId id="354" r:id="rId150"/>
    <p:sldId id="356" r:id="rId151"/>
    <p:sldId id="357" r:id="rId152"/>
    <p:sldId id="358" r:id="rId153"/>
    <p:sldId id="359" r:id="rId154"/>
    <p:sldId id="360" r:id="rId155"/>
    <p:sldId id="361" r:id="rId156"/>
    <p:sldId id="362" r:id="rId157"/>
    <p:sldId id="363" r:id="rId158"/>
    <p:sldId id="364" r:id="rId159"/>
    <p:sldId id="365" r:id="rId160"/>
    <p:sldId id="367" r:id="rId161"/>
    <p:sldId id="368" r:id="rId162"/>
    <p:sldId id="369" r:id="rId163"/>
    <p:sldId id="370" r:id="rId164"/>
    <p:sldId id="371" r:id="rId165"/>
    <p:sldId id="372" r:id="rId166"/>
    <p:sldId id="373" r:id="rId167"/>
    <p:sldId id="374" r:id="rId168"/>
    <p:sldId id="375" r:id="rId169"/>
    <p:sldId id="376" r:id="rId170"/>
    <p:sldId id="377" r:id="rId171"/>
    <p:sldId id="378" r:id="rId172"/>
    <p:sldId id="379" r:id="rId173"/>
    <p:sldId id="380" r:id="rId174"/>
    <p:sldId id="382" r:id="rId175"/>
    <p:sldId id="381" r:id="rId176"/>
    <p:sldId id="366" r:id="rId1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345" autoAdjust="0"/>
  </p:normalViewPr>
  <p:slideViewPr>
    <p:cSldViewPr snapToGrid="0">
      <p:cViewPr varScale="1">
        <p:scale>
          <a:sx n="50" d="100"/>
          <a:sy n="50" d="100"/>
        </p:scale>
        <p:origin x="1284" y="36"/>
      </p:cViewPr>
      <p:guideLst/>
    </p:cSldViewPr>
  </p:slideViewPr>
  <p:notesTextViewPr>
    <p:cViewPr>
      <p:scale>
        <a:sx n="1" d="1"/>
        <a:sy n="1" d="1"/>
      </p:scale>
      <p:origin x="0" y="0"/>
    </p:cViewPr>
  </p:notesTextViewPr>
  <p:sorterViewPr>
    <p:cViewPr>
      <p:scale>
        <a:sx n="100" d="100"/>
        <a:sy n="100" d="100"/>
      </p:scale>
      <p:origin x="0" y="-4757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9AA067-F2EC-42FD-A410-A68C214ED1B1}" type="datetimeFigureOut">
              <a:rPr lang="en-IN" smtClean="0"/>
              <a:t>20-05-2024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45F62-606E-42A0-8092-B6E64FA7A824}" type="slidenum">
              <a:rPr lang="en-IN" smtClean="0"/>
              <a:t>‹#›</a:t>
            </a:fld>
            <a:endParaRPr lang="en-IN"/>
          </a:p>
        </p:txBody>
      </p:sp>
    </p:spTree>
    <p:extLst>
      <p:ext uri="{BB962C8B-B14F-4D97-AF65-F5344CB8AC3E}">
        <p14:creationId xmlns:p14="http://schemas.microsoft.com/office/powerpoint/2010/main" val="3865102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B145F62-606E-42A0-8092-B6E64FA7A824}" type="slidenum">
              <a:rPr lang="en-IN" smtClean="0"/>
              <a:t>3</a:t>
            </a:fld>
            <a:endParaRPr lang="en-IN"/>
          </a:p>
        </p:txBody>
      </p:sp>
    </p:spTree>
    <p:extLst>
      <p:ext uri="{BB962C8B-B14F-4D97-AF65-F5344CB8AC3E}">
        <p14:creationId xmlns:p14="http://schemas.microsoft.com/office/powerpoint/2010/main" val="1755684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D0D0D"/>
                </a:solidFill>
                <a:effectLst/>
                <a:highlight>
                  <a:srgbClr val="FFFFFF"/>
                </a:highlight>
                <a:latin typeface="Söhne"/>
              </a:rPr>
              <a:t>the diagram explains how Argo Workflows manages the process of handling tasks. It has a system in place where workers (goroutines) are informed about new tasks (workflows) through a communication system (informers) and then process them one at a time to ensure everything runs smoothly and efficiently. This way, your production line (workflow) is well-organized and controlled.</a:t>
            </a:r>
          </a:p>
          <a:p>
            <a:endParaRPr lang="en-IN" dirty="0"/>
          </a:p>
        </p:txBody>
      </p:sp>
      <p:sp>
        <p:nvSpPr>
          <p:cNvPr id="4" name="Slide Number Placeholder 3"/>
          <p:cNvSpPr>
            <a:spLocks noGrp="1"/>
          </p:cNvSpPr>
          <p:nvPr>
            <p:ph type="sldNum" sz="quarter" idx="5"/>
          </p:nvPr>
        </p:nvSpPr>
        <p:spPr/>
        <p:txBody>
          <a:bodyPr/>
          <a:lstStyle/>
          <a:p>
            <a:fld id="{AB145F62-606E-42A0-8092-B6E64FA7A824}" type="slidenum">
              <a:rPr lang="en-IN" smtClean="0"/>
              <a:t>14</a:t>
            </a:fld>
            <a:endParaRPr lang="en-IN"/>
          </a:p>
        </p:txBody>
      </p:sp>
    </p:spTree>
    <p:extLst>
      <p:ext uri="{BB962C8B-B14F-4D97-AF65-F5344CB8AC3E}">
        <p14:creationId xmlns:p14="http://schemas.microsoft.com/office/powerpoint/2010/main" val="1280516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B145F62-606E-42A0-8092-B6E64FA7A824}" type="slidenum">
              <a:rPr lang="en-IN" smtClean="0"/>
              <a:t>68</a:t>
            </a:fld>
            <a:endParaRPr lang="en-IN"/>
          </a:p>
        </p:txBody>
      </p:sp>
    </p:spTree>
    <p:extLst>
      <p:ext uri="{BB962C8B-B14F-4D97-AF65-F5344CB8AC3E}">
        <p14:creationId xmlns:p14="http://schemas.microsoft.com/office/powerpoint/2010/main" val="2186244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88</a:t>
            </a:r>
          </a:p>
        </p:txBody>
      </p:sp>
      <p:sp>
        <p:nvSpPr>
          <p:cNvPr id="4" name="Slide Number Placeholder 3"/>
          <p:cNvSpPr>
            <a:spLocks noGrp="1"/>
          </p:cNvSpPr>
          <p:nvPr>
            <p:ph type="sldNum" sz="quarter" idx="5"/>
          </p:nvPr>
        </p:nvSpPr>
        <p:spPr/>
        <p:txBody>
          <a:bodyPr/>
          <a:lstStyle/>
          <a:p>
            <a:fld id="{AB145F62-606E-42A0-8092-B6E64FA7A824}" type="slidenum">
              <a:rPr lang="en-IN" smtClean="0"/>
              <a:t>142</a:t>
            </a:fld>
            <a:endParaRPr lang="en-IN"/>
          </a:p>
        </p:txBody>
      </p:sp>
    </p:spTree>
    <p:extLst>
      <p:ext uri="{BB962C8B-B14F-4D97-AF65-F5344CB8AC3E}">
        <p14:creationId xmlns:p14="http://schemas.microsoft.com/office/powerpoint/2010/main" val="604986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C2A63-0D98-A0CC-3349-5E5D81749A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735FD52-3503-3A8F-793F-722AC195FA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78B8588-EE33-0591-2DE4-3FC3CB52A1D7}"/>
              </a:ext>
            </a:extLst>
          </p:cNvPr>
          <p:cNvSpPr>
            <a:spLocks noGrp="1"/>
          </p:cNvSpPr>
          <p:nvPr>
            <p:ph type="dt" sz="half" idx="10"/>
          </p:nvPr>
        </p:nvSpPr>
        <p:spPr/>
        <p:txBody>
          <a:bodyPr/>
          <a:lstStyle/>
          <a:p>
            <a:fld id="{69BD5643-E039-468C-AB59-FDE8A350BA48}" type="datetimeFigureOut">
              <a:rPr lang="en-IN" smtClean="0"/>
              <a:t>20-05-2024</a:t>
            </a:fld>
            <a:endParaRPr lang="en-IN"/>
          </a:p>
        </p:txBody>
      </p:sp>
      <p:sp>
        <p:nvSpPr>
          <p:cNvPr id="5" name="Footer Placeholder 4">
            <a:extLst>
              <a:ext uri="{FF2B5EF4-FFF2-40B4-BE49-F238E27FC236}">
                <a16:creationId xmlns:a16="http://schemas.microsoft.com/office/drawing/2014/main" id="{688930B0-1411-043F-CF8E-7A7652BEB0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2B802B-052E-11D8-ED87-AEFD3E512F40}"/>
              </a:ext>
            </a:extLst>
          </p:cNvPr>
          <p:cNvSpPr>
            <a:spLocks noGrp="1"/>
          </p:cNvSpPr>
          <p:nvPr>
            <p:ph type="sldNum" sz="quarter" idx="12"/>
          </p:nvPr>
        </p:nvSpPr>
        <p:spPr/>
        <p:txBody>
          <a:bodyPr/>
          <a:lstStyle/>
          <a:p>
            <a:fld id="{BA147F01-A23E-4963-81ED-AF3611C64220}" type="slidenum">
              <a:rPr lang="en-IN" smtClean="0"/>
              <a:t>‹#›</a:t>
            </a:fld>
            <a:endParaRPr lang="en-IN"/>
          </a:p>
        </p:txBody>
      </p:sp>
    </p:spTree>
    <p:extLst>
      <p:ext uri="{BB962C8B-B14F-4D97-AF65-F5344CB8AC3E}">
        <p14:creationId xmlns:p14="http://schemas.microsoft.com/office/powerpoint/2010/main" val="452772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8E51C-5952-72AC-7B09-94E062A2B75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D66B06-58B9-1B2C-441F-7866A1D403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851696-6773-CE1C-1CD2-B19D4DF1FCE6}"/>
              </a:ext>
            </a:extLst>
          </p:cNvPr>
          <p:cNvSpPr>
            <a:spLocks noGrp="1"/>
          </p:cNvSpPr>
          <p:nvPr>
            <p:ph type="dt" sz="half" idx="10"/>
          </p:nvPr>
        </p:nvSpPr>
        <p:spPr/>
        <p:txBody>
          <a:bodyPr/>
          <a:lstStyle/>
          <a:p>
            <a:fld id="{69BD5643-E039-468C-AB59-FDE8A350BA48}" type="datetimeFigureOut">
              <a:rPr lang="en-IN" smtClean="0"/>
              <a:t>20-05-2024</a:t>
            </a:fld>
            <a:endParaRPr lang="en-IN"/>
          </a:p>
        </p:txBody>
      </p:sp>
      <p:sp>
        <p:nvSpPr>
          <p:cNvPr id="5" name="Footer Placeholder 4">
            <a:extLst>
              <a:ext uri="{FF2B5EF4-FFF2-40B4-BE49-F238E27FC236}">
                <a16:creationId xmlns:a16="http://schemas.microsoft.com/office/drawing/2014/main" id="{F7D2B82A-02C3-CAB0-128B-50B460B211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73FBAC-B28D-AAEE-FDB2-7B61BFED9941}"/>
              </a:ext>
            </a:extLst>
          </p:cNvPr>
          <p:cNvSpPr>
            <a:spLocks noGrp="1"/>
          </p:cNvSpPr>
          <p:nvPr>
            <p:ph type="sldNum" sz="quarter" idx="12"/>
          </p:nvPr>
        </p:nvSpPr>
        <p:spPr/>
        <p:txBody>
          <a:bodyPr/>
          <a:lstStyle/>
          <a:p>
            <a:fld id="{BA147F01-A23E-4963-81ED-AF3611C64220}" type="slidenum">
              <a:rPr lang="en-IN" smtClean="0"/>
              <a:t>‹#›</a:t>
            </a:fld>
            <a:endParaRPr lang="en-IN"/>
          </a:p>
        </p:txBody>
      </p:sp>
    </p:spTree>
    <p:extLst>
      <p:ext uri="{BB962C8B-B14F-4D97-AF65-F5344CB8AC3E}">
        <p14:creationId xmlns:p14="http://schemas.microsoft.com/office/powerpoint/2010/main" val="2886945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B4806A-FC5C-FAFF-8125-14571AC75B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67293A-DA49-3C1C-2AFC-0B0193BD82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8E395A-568A-C419-5398-111216C31BC3}"/>
              </a:ext>
            </a:extLst>
          </p:cNvPr>
          <p:cNvSpPr>
            <a:spLocks noGrp="1"/>
          </p:cNvSpPr>
          <p:nvPr>
            <p:ph type="dt" sz="half" idx="10"/>
          </p:nvPr>
        </p:nvSpPr>
        <p:spPr/>
        <p:txBody>
          <a:bodyPr/>
          <a:lstStyle/>
          <a:p>
            <a:fld id="{69BD5643-E039-468C-AB59-FDE8A350BA48}" type="datetimeFigureOut">
              <a:rPr lang="en-IN" smtClean="0"/>
              <a:t>20-05-2024</a:t>
            </a:fld>
            <a:endParaRPr lang="en-IN"/>
          </a:p>
        </p:txBody>
      </p:sp>
      <p:sp>
        <p:nvSpPr>
          <p:cNvPr id="5" name="Footer Placeholder 4">
            <a:extLst>
              <a:ext uri="{FF2B5EF4-FFF2-40B4-BE49-F238E27FC236}">
                <a16:creationId xmlns:a16="http://schemas.microsoft.com/office/drawing/2014/main" id="{BFABD4C4-C0FD-3172-E801-3CBA1C7FCE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94D38C-C781-B045-EE87-C1CDBB1496F1}"/>
              </a:ext>
            </a:extLst>
          </p:cNvPr>
          <p:cNvSpPr>
            <a:spLocks noGrp="1"/>
          </p:cNvSpPr>
          <p:nvPr>
            <p:ph type="sldNum" sz="quarter" idx="12"/>
          </p:nvPr>
        </p:nvSpPr>
        <p:spPr/>
        <p:txBody>
          <a:bodyPr/>
          <a:lstStyle/>
          <a:p>
            <a:fld id="{BA147F01-A23E-4963-81ED-AF3611C64220}" type="slidenum">
              <a:rPr lang="en-IN" smtClean="0"/>
              <a:t>‹#›</a:t>
            </a:fld>
            <a:endParaRPr lang="en-IN"/>
          </a:p>
        </p:txBody>
      </p:sp>
    </p:spTree>
    <p:extLst>
      <p:ext uri="{BB962C8B-B14F-4D97-AF65-F5344CB8AC3E}">
        <p14:creationId xmlns:p14="http://schemas.microsoft.com/office/powerpoint/2010/main" val="1301048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CD435-0298-4C94-09D1-E6067BAB55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E7283D-B443-67D5-80F8-9F33955E23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C6A5B6-6E13-B85E-7192-40C760DBD74C}"/>
              </a:ext>
            </a:extLst>
          </p:cNvPr>
          <p:cNvSpPr>
            <a:spLocks noGrp="1"/>
          </p:cNvSpPr>
          <p:nvPr>
            <p:ph type="dt" sz="half" idx="10"/>
          </p:nvPr>
        </p:nvSpPr>
        <p:spPr/>
        <p:txBody>
          <a:bodyPr/>
          <a:lstStyle/>
          <a:p>
            <a:fld id="{69BD5643-E039-468C-AB59-FDE8A350BA48}" type="datetimeFigureOut">
              <a:rPr lang="en-IN" smtClean="0"/>
              <a:t>20-05-2024</a:t>
            </a:fld>
            <a:endParaRPr lang="en-IN"/>
          </a:p>
        </p:txBody>
      </p:sp>
      <p:sp>
        <p:nvSpPr>
          <p:cNvPr id="5" name="Footer Placeholder 4">
            <a:extLst>
              <a:ext uri="{FF2B5EF4-FFF2-40B4-BE49-F238E27FC236}">
                <a16:creationId xmlns:a16="http://schemas.microsoft.com/office/drawing/2014/main" id="{C46143FA-7253-719E-1348-EED697B7F7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016C2C-B0F8-42EF-CBC5-E8613AED5188}"/>
              </a:ext>
            </a:extLst>
          </p:cNvPr>
          <p:cNvSpPr>
            <a:spLocks noGrp="1"/>
          </p:cNvSpPr>
          <p:nvPr>
            <p:ph type="sldNum" sz="quarter" idx="12"/>
          </p:nvPr>
        </p:nvSpPr>
        <p:spPr/>
        <p:txBody>
          <a:bodyPr/>
          <a:lstStyle/>
          <a:p>
            <a:fld id="{BA147F01-A23E-4963-81ED-AF3611C64220}" type="slidenum">
              <a:rPr lang="en-IN" smtClean="0"/>
              <a:t>‹#›</a:t>
            </a:fld>
            <a:endParaRPr lang="en-IN"/>
          </a:p>
        </p:txBody>
      </p:sp>
    </p:spTree>
    <p:extLst>
      <p:ext uri="{BB962C8B-B14F-4D97-AF65-F5344CB8AC3E}">
        <p14:creationId xmlns:p14="http://schemas.microsoft.com/office/powerpoint/2010/main" val="3800296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7BF4-28B4-45DF-EC4F-B90BFD18B1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B1C22C8-A341-8EF0-D7F2-FBD623A112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C559FB-01AD-0728-FD8F-56A86149D552}"/>
              </a:ext>
            </a:extLst>
          </p:cNvPr>
          <p:cNvSpPr>
            <a:spLocks noGrp="1"/>
          </p:cNvSpPr>
          <p:nvPr>
            <p:ph type="dt" sz="half" idx="10"/>
          </p:nvPr>
        </p:nvSpPr>
        <p:spPr/>
        <p:txBody>
          <a:bodyPr/>
          <a:lstStyle/>
          <a:p>
            <a:fld id="{69BD5643-E039-468C-AB59-FDE8A350BA48}" type="datetimeFigureOut">
              <a:rPr lang="en-IN" smtClean="0"/>
              <a:t>20-05-2024</a:t>
            </a:fld>
            <a:endParaRPr lang="en-IN"/>
          </a:p>
        </p:txBody>
      </p:sp>
      <p:sp>
        <p:nvSpPr>
          <p:cNvPr id="5" name="Footer Placeholder 4">
            <a:extLst>
              <a:ext uri="{FF2B5EF4-FFF2-40B4-BE49-F238E27FC236}">
                <a16:creationId xmlns:a16="http://schemas.microsoft.com/office/drawing/2014/main" id="{A5166D74-06C7-D23E-C06A-5C86D05920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5577FB-0A98-2463-1E0F-D8AADBCB1019}"/>
              </a:ext>
            </a:extLst>
          </p:cNvPr>
          <p:cNvSpPr>
            <a:spLocks noGrp="1"/>
          </p:cNvSpPr>
          <p:nvPr>
            <p:ph type="sldNum" sz="quarter" idx="12"/>
          </p:nvPr>
        </p:nvSpPr>
        <p:spPr/>
        <p:txBody>
          <a:bodyPr/>
          <a:lstStyle/>
          <a:p>
            <a:fld id="{BA147F01-A23E-4963-81ED-AF3611C64220}" type="slidenum">
              <a:rPr lang="en-IN" smtClean="0"/>
              <a:t>‹#›</a:t>
            </a:fld>
            <a:endParaRPr lang="en-IN"/>
          </a:p>
        </p:txBody>
      </p:sp>
    </p:spTree>
    <p:extLst>
      <p:ext uri="{BB962C8B-B14F-4D97-AF65-F5344CB8AC3E}">
        <p14:creationId xmlns:p14="http://schemas.microsoft.com/office/powerpoint/2010/main" val="3246925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B94DC-2C20-A58C-9400-202394D00E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21395C-4889-9307-0C0A-5E63A2A23C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3EF0BF1-1A9A-16B3-3AFE-10A6D6EC4F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C139CBC-0AC1-95F6-F0F3-3C510422C20C}"/>
              </a:ext>
            </a:extLst>
          </p:cNvPr>
          <p:cNvSpPr>
            <a:spLocks noGrp="1"/>
          </p:cNvSpPr>
          <p:nvPr>
            <p:ph type="dt" sz="half" idx="10"/>
          </p:nvPr>
        </p:nvSpPr>
        <p:spPr/>
        <p:txBody>
          <a:bodyPr/>
          <a:lstStyle/>
          <a:p>
            <a:fld id="{69BD5643-E039-468C-AB59-FDE8A350BA48}" type="datetimeFigureOut">
              <a:rPr lang="en-IN" smtClean="0"/>
              <a:t>20-05-2024</a:t>
            </a:fld>
            <a:endParaRPr lang="en-IN"/>
          </a:p>
        </p:txBody>
      </p:sp>
      <p:sp>
        <p:nvSpPr>
          <p:cNvPr id="6" name="Footer Placeholder 5">
            <a:extLst>
              <a:ext uri="{FF2B5EF4-FFF2-40B4-BE49-F238E27FC236}">
                <a16:creationId xmlns:a16="http://schemas.microsoft.com/office/drawing/2014/main" id="{C1015374-7BA8-E426-ED01-17D33A5729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57CA1F-3EBF-8541-3F47-9F492452FF0A}"/>
              </a:ext>
            </a:extLst>
          </p:cNvPr>
          <p:cNvSpPr>
            <a:spLocks noGrp="1"/>
          </p:cNvSpPr>
          <p:nvPr>
            <p:ph type="sldNum" sz="quarter" idx="12"/>
          </p:nvPr>
        </p:nvSpPr>
        <p:spPr/>
        <p:txBody>
          <a:bodyPr/>
          <a:lstStyle/>
          <a:p>
            <a:fld id="{BA147F01-A23E-4963-81ED-AF3611C64220}" type="slidenum">
              <a:rPr lang="en-IN" smtClean="0"/>
              <a:t>‹#›</a:t>
            </a:fld>
            <a:endParaRPr lang="en-IN"/>
          </a:p>
        </p:txBody>
      </p:sp>
    </p:spTree>
    <p:extLst>
      <p:ext uri="{BB962C8B-B14F-4D97-AF65-F5344CB8AC3E}">
        <p14:creationId xmlns:p14="http://schemas.microsoft.com/office/powerpoint/2010/main" val="3435070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E67F-CDE0-1286-688F-F199771521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F55846E-D97E-487E-20B5-4D49D5395F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FB86E7-27B3-3444-4C72-E482F9030B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F480E52-C218-6493-A62D-44E58E21A4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BB4165-327F-ECAC-B1BA-E5C2686E32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88ED4AF-8409-1F81-8823-77D923B497C1}"/>
              </a:ext>
            </a:extLst>
          </p:cNvPr>
          <p:cNvSpPr>
            <a:spLocks noGrp="1"/>
          </p:cNvSpPr>
          <p:nvPr>
            <p:ph type="dt" sz="half" idx="10"/>
          </p:nvPr>
        </p:nvSpPr>
        <p:spPr/>
        <p:txBody>
          <a:bodyPr/>
          <a:lstStyle/>
          <a:p>
            <a:fld id="{69BD5643-E039-468C-AB59-FDE8A350BA48}" type="datetimeFigureOut">
              <a:rPr lang="en-IN" smtClean="0"/>
              <a:t>20-05-2024</a:t>
            </a:fld>
            <a:endParaRPr lang="en-IN"/>
          </a:p>
        </p:txBody>
      </p:sp>
      <p:sp>
        <p:nvSpPr>
          <p:cNvPr id="8" name="Footer Placeholder 7">
            <a:extLst>
              <a:ext uri="{FF2B5EF4-FFF2-40B4-BE49-F238E27FC236}">
                <a16:creationId xmlns:a16="http://schemas.microsoft.com/office/drawing/2014/main" id="{3A4FF622-B6F6-CFA0-7C13-C7BEB866785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65A562A-4F42-E6A4-09DA-25B3E87385C0}"/>
              </a:ext>
            </a:extLst>
          </p:cNvPr>
          <p:cNvSpPr>
            <a:spLocks noGrp="1"/>
          </p:cNvSpPr>
          <p:nvPr>
            <p:ph type="sldNum" sz="quarter" idx="12"/>
          </p:nvPr>
        </p:nvSpPr>
        <p:spPr/>
        <p:txBody>
          <a:bodyPr/>
          <a:lstStyle/>
          <a:p>
            <a:fld id="{BA147F01-A23E-4963-81ED-AF3611C64220}" type="slidenum">
              <a:rPr lang="en-IN" smtClean="0"/>
              <a:t>‹#›</a:t>
            </a:fld>
            <a:endParaRPr lang="en-IN"/>
          </a:p>
        </p:txBody>
      </p:sp>
    </p:spTree>
    <p:extLst>
      <p:ext uri="{BB962C8B-B14F-4D97-AF65-F5344CB8AC3E}">
        <p14:creationId xmlns:p14="http://schemas.microsoft.com/office/powerpoint/2010/main" val="3127022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C6C7-20D9-3853-73CD-4211784C315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0D43A8B-45A0-BE34-D2B9-E97E4C3A24F7}"/>
              </a:ext>
            </a:extLst>
          </p:cNvPr>
          <p:cNvSpPr>
            <a:spLocks noGrp="1"/>
          </p:cNvSpPr>
          <p:nvPr>
            <p:ph type="dt" sz="half" idx="10"/>
          </p:nvPr>
        </p:nvSpPr>
        <p:spPr/>
        <p:txBody>
          <a:bodyPr/>
          <a:lstStyle/>
          <a:p>
            <a:fld id="{69BD5643-E039-468C-AB59-FDE8A350BA48}" type="datetimeFigureOut">
              <a:rPr lang="en-IN" smtClean="0"/>
              <a:t>20-05-2024</a:t>
            </a:fld>
            <a:endParaRPr lang="en-IN"/>
          </a:p>
        </p:txBody>
      </p:sp>
      <p:sp>
        <p:nvSpPr>
          <p:cNvPr id="4" name="Footer Placeholder 3">
            <a:extLst>
              <a:ext uri="{FF2B5EF4-FFF2-40B4-BE49-F238E27FC236}">
                <a16:creationId xmlns:a16="http://schemas.microsoft.com/office/drawing/2014/main" id="{51265693-0C51-E7FC-4A36-9FEF3368372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09942D4-1AB5-10B4-F0F2-5293BA662FAA}"/>
              </a:ext>
            </a:extLst>
          </p:cNvPr>
          <p:cNvSpPr>
            <a:spLocks noGrp="1"/>
          </p:cNvSpPr>
          <p:nvPr>
            <p:ph type="sldNum" sz="quarter" idx="12"/>
          </p:nvPr>
        </p:nvSpPr>
        <p:spPr/>
        <p:txBody>
          <a:bodyPr/>
          <a:lstStyle/>
          <a:p>
            <a:fld id="{BA147F01-A23E-4963-81ED-AF3611C64220}" type="slidenum">
              <a:rPr lang="en-IN" smtClean="0"/>
              <a:t>‹#›</a:t>
            </a:fld>
            <a:endParaRPr lang="en-IN"/>
          </a:p>
        </p:txBody>
      </p:sp>
    </p:spTree>
    <p:extLst>
      <p:ext uri="{BB962C8B-B14F-4D97-AF65-F5344CB8AC3E}">
        <p14:creationId xmlns:p14="http://schemas.microsoft.com/office/powerpoint/2010/main" val="1722859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22A7E8-A063-6521-D98F-B6DBB9F812E9}"/>
              </a:ext>
            </a:extLst>
          </p:cNvPr>
          <p:cNvSpPr>
            <a:spLocks noGrp="1"/>
          </p:cNvSpPr>
          <p:nvPr>
            <p:ph type="dt" sz="half" idx="10"/>
          </p:nvPr>
        </p:nvSpPr>
        <p:spPr/>
        <p:txBody>
          <a:bodyPr/>
          <a:lstStyle/>
          <a:p>
            <a:fld id="{69BD5643-E039-468C-AB59-FDE8A350BA48}" type="datetimeFigureOut">
              <a:rPr lang="en-IN" smtClean="0"/>
              <a:t>20-05-2024</a:t>
            </a:fld>
            <a:endParaRPr lang="en-IN"/>
          </a:p>
        </p:txBody>
      </p:sp>
      <p:sp>
        <p:nvSpPr>
          <p:cNvPr id="3" name="Footer Placeholder 2">
            <a:extLst>
              <a:ext uri="{FF2B5EF4-FFF2-40B4-BE49-F238E27FC236}">
                <a16:creationId xmlns:a16="http://schemas.microsoft.com/office/drawing/2014/main" id="{3850ACF9-F75E-B555-414C-02A01BE213F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1F95641-3574-ADFA-F04B-B08B98DEEA36}"/>
              </a:ext>
            </a:extLst>
          </p:cNvPr>
          <p:cNvSpPr>
            <a:spLocks noGrp="1"/>
          </p:cNvSpPr>
          <p:nvPr>
            <p:ph type="sldNum" sz="quarter" idx="12"/>
          </p:nvPr>
        </p:nvSpPr>
        <p:spPr/>
        <p:txBody>
          <a:bodyPr/>
          <a:lstStyle/>
          <a:p>
            <a:fld id="{BA147F01-A23E-4963-81ED-AF3611C64220}" type="slidenum">
              <a:rPr lang="en-IN" smtClean="0"/>
              <a:t>‹#›</a:t>
            </a:fld>
            <a:endParaRPr lang="en-IN"/>
          </a:p>
        </p:txBody>
      </p:sp>
    </p:spTree>
    <p:extLst>
      <p:ext uri="{BB962C8B-B14F-4D97-AF65-F5344CB8AC3E}">
        <p14:creationId xmlns:p14="http://schemas.microsoft.com/office/powerpoint/2010/main" val="3561908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CEC7-49CB-84C6-6C82-9406FB4B9E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1D76B79-3616-FE6D-B695-ED02D4E8E1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8BA9E81-3F83-734D-E61F-1FA09D9339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5D7B50-306D-941C-9E23-AF974097293D}"/>
              </a:ext>
            </a:extLst>
          </p:cNvPr>
          <p:cNvSpPr>
            <a:spLocks noGrp="1"/>
          </p:cNvSpPr>
          <p:nvPr>
            <p:ph type="dt" sz="half" idx="10"/>
          </p:nvPr>
        </p:nvSpPr>
        <p:spPr/>
        <p:txBody>
          <a:bodyPr/>
          <a:lstStyle/>
          <a:p>
            <a:fld id="{69BD5643-E039-468C-AB59-FDE8A350BA48}" type="datetimeFigureOut">
              <a:rPr lang="en-IN" smtClean="0"/>
              <a:t>20-05-2024</a:t>
            </a:fld>
            <a:endParaRPr lang="en-IN"/>
          </a:p>
        </p:txBody>
      </p:sp>
      <p:sp>
        <p:nvSpPr>
          <p:cNvPr id="6" name="Footer Placeholder 5">
            <a:extLst>
              <a:ext uri="{FF2B5EF4-FFF2-40B4-BE49-F238E27FC236}">
                <a16:creationId xmlns:a16="http://schemas.microsoft.com/office/drawing/2014/main" id="{6E41E697-D049-8CC3-04C0-4415BBF39F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FC846D-29B0-C581-0328-A63B052495B1}"/>
              </a:ext>
            </a:extLst>
          </p:cNvPr>
          <p:cNvSpPr>
            <a:spLocks noGrp="1"/>
          </p:cNvSpPr>
          <p:nvPr>
            <p:ph type="sldNum" sz="quarter" idx="12"/>
          </p:nvPr>
        </p:nvSpPr>
        <p:spPr/>
        <p:txBody>
          <a:bodyPr/>
          <a:lstStyle/>
          <a:p>
            <a:fld id="{BA147F01-A23E-4963-81ED-AF3611C64220}" type="slidenum">
              <a:rPr lang="en-IN" smtClean="0"/>
              <a:t>‹#›</a:t>
            </a:fld>
            <a:endParaRPr lang="en-IN"/>
          </a:p>
        </p:txBody>
      </p:sp>
    </p:spTree>
    <p:extLst>
      <p:ext uri="{BB962C8B-B14F-4D97-AF65-F5344CB8AC3E}">
        <p14:creationId xmlns:p14="http://schemas.microsoft.com/office/powerpoint/2010/main" val="1879820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4DD78-E6FF-C724-1A71-0FC81B82E6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AB62BAA-F3CA-412D-AF3F-EEB1FFDBAB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FA4011C-524E-3992-C601-4A3BCDF4EA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382942-CA4E-6F14-8A39-8F18488562F8}"/>
              </a:ext>
            </a:extLst>
          </p:cNvPr>
          <p:cNvSpPr>
            <a:spLocks noGrp="1"/>
          </p:cNvSpPr>
          <p:nvPr>
            <p:ph type="dt" sz="half" idx="10"/>
          </p:nvPr>
        </p:nvSpPr>
        <p:spPr/>
        <p:txBody>
          <a:bodyPr/>
          <a:lstStyle/>
          <a:p>
            <a:fld id="{69BD5643-E039-468C-AB59-FDE8A350BA48}" type="datetimeFigureOut">
              <a:rPr lang="en-IN" smtClean="0"/>
              <a:t>20-05-2024</a:t>
            </a:fld>
            <a:endParaRPr lang="en-IN"/>
          </a:p>
        </p:txBody>
      </p:sp>
      <p:sp>
        <p:nvSpPr>
          <p:cNvPr id="6" name="Footer Placeholder 5">
            <a:extLst>
              <a:ext uri="{FF2B5EF4-FFF2-40B4-BE49-F238E27FC236}">
                <a16:creationId xmlns:a16="http://schemas.microsoft.com/office/drawing/2014/main" id="{99525841-8D5D-490F-EC1F-8042BC170A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50DAB3-2CB7-260A-40BD-867057E5855F}"/>
              </a:ext>
            </a:extLst>
          </p:cNvPr>
          <p:cNvSpPr>
            <a:spLocks noGrp="1"/>
          </p:cNvSpPr>
          <p:nvPr>
            <p:ph type="sldNum" sz="quarter" idx="12"/>
          </p:nvPr>
        </p:nvSpPr>
        <p:spPr/>
        <p:txBody>
          <a:bodyPr/>
          <a:lstStyle/>
          <a:p>
            <a:fld id="{BA147F01-A23E-4963-81ED-AF3611C64220}" type="slidenum">
              <a:rPr lang="en-IN" smtClean="0"/>
              <a:t>‹#›</a:t>
            </a:fld>
            <a:endParaRPr lang="en-IN"/>
          </a:p>
        </p:txBody>
      </p:sp>
    </p:spTree>
    <p:extLst>
      <p:ext uri="{BB962C8B-B14F-4D97-AF65-F5344CB8AC3E}">
        <p14:creationId xmlns:p14="http://schemas.microsoft.com/office/powerpoint/2010/main" val="166549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FB0E1F-2E24-2768-8C9B-FF7ADB1092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65E3544-0944-3F9E-F79C-D11D0DCBC4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8D1F11-AE33-23C5-5B51-BF2300F313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BD5643-E039-468C-AB59-FDE8A350BA48}" type="datetimeFigureOut">
              <a:rPr lang="en-IN" smtClean="0"/>
              <a:t>20-05-2024</a:t>
            </a:fld>
            <a:endParaRPr lang="en-IN"/>
          </a:p>
        </p:txBody>
      </p:sp>
      <p:sp>
        <p:nvSpPr>
          <p:cNvPr id="5" name="Footer Placeholder 4">
            <a:extLst>
              <a:ext uri="{FF2B5EF4-FFF2-40B4-BE49-F238E27FC236}">
                <a16:creationId xmlns:a16="http://schemas.microsoft.com/office/drawing/2014/main" id="{FBFC72EA-4361-FCF8-6AD9-DD270D7096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B2A161D-994F-F78B-0802-331105ECAF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147F01-A23E-4963-81ED-AF3611C64220}" type="slidenum">
              <a:rPr lang="en-IN" smtClean="0"/>
              <a:t>‹#›</a:t>
            </a:fld>
            <a:endParaRPr lang="en-IN"/>
          </a:p>
        </p:txBody>
      </p:sp>
    </p:spTree>
    <p:extLst>
      <p:ext uri="{BB962C8B-B14F-4D97-AF65-F5344CB8AC3E}">
        <p14:creationId xmlns:p14="http://schemas.microsoft.com/office/powerpoint/2010/main" val="2234617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openwriteup.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openwriteup.com/?page_id=866" TargetMode="External"/><Relationship Id="rId2" Type="http://schemas.openxmlformats.org/officeDocument/2006/relationships/hyperlink" Target="https://www.openwriteup.com/?page_id=785" TargetMode="External"/><Relationship Id="rId1" Type="http://schemas.openxmlformats.org/officeDocument/2006/relationships/slideLayout" Target="../slideLayouts/slideLayout2.xml"/><Relationship Id="rId4" Type="http://schemas.openxmlformats.org/officeDocument/2006/relationships/hyperlink" Target="https://www.openwriteup.com/?page_id=887"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github.com/amitopenwriteup/argowf-labs/blob/main/lab7-wf.yaml"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amitopenwriteup/argowf-labs/blob/main/lab8-wf.ya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github.com/amitopenwriteup/argowf-labs/blob/main/lab9-wf.yaml"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27400-49D4-8B53-EFFD-617730BCE29A}"/>
              </a:ext>
            </a:extLst>
          </p:cNvPr>
          <p:cNvSpPr>
            <a:spLocks noGrp="1"/>
          </p:cNvSpPr>
          <p:nvPr>
            <p:ph type="ctrTitle"/>
          </p:nvPr>
        </p:nvSpPr>
        <p:spPr>
          <a:xfrm>
            <a:off x="1524000" y="1041400"/>
            <a:ext cx="9144000" cy="2387600"/>
          </a:xfrm>
        </p:spPr>
        <p:txBody>
          <a:bodyPr/>
          <a:lstStyle/>
          <a:p>
            <a:r>
              <a:rPr lang="en-IN" dirty="0"/>
              <a:t>Argo Workflow</a:t>
            </a:r>
          </a:p>
        </p:txBody>
      </p:sp>
      <p:sp>
        <p:nvSpPr>
          <p:cNvPr id="3" name="Subtitle 2">
            <a:extLst>
              <a:ext uri="{FF2B5EF4-FFF2-40B4-BE49-F238E27FC236}">
                <a16:creationId xmlns:a16="http://schemas.microsoft.com/office/drawing/2014/main" id="{BEBE3E30-4D18-E554-AF6D-FC2E0D5F4B4E}"/>
              </a:ext>
            </a:extLst>
          </p:cNvPr>
          <p:cNvSpPr>
            <a:spLocks noGrp="1"/>
          </p:cNvSpPr>
          <p:nvPr>
            <p:ph type="subTitle" idx="1"/>
          </p:nvPr>
        </p:nvSpPr>
        <p:spPr/>
        <p:txBody>
          <a:bodyPr/>
          <a:lstStyle/>
          <a:p>
            <a:r>
              <a:rPr lang="en-IN" dirty="0"/>
              <a:t>OW</a:t>
            </a:r>
          </a:p>
          <a:p>
            <a:r>
              <a:rPr lang="en-IN" dirty="0">
                <a:hlinkClick r:id="rId2"/>
              </a:rPr>
              <a:t>https://www.openwriteup.com</a:t>
            </a:r>
            <a:endParaRPr lang="en-IN" dirty="0"/>
          </a:p>
          <a:p>
            <a:endParaRPr lang="en-IN" dirty="0"/>
          </a:p>
        </p:txBody>
      </p:sp>
    </p:spTree>
    <p:extLst>
      <p:ext uri="{BB962C8B-B14F-4D97-AF65-F5344CB8AC3E}">
        <p14:creationId xmlns:p14="http://schemas.microsoft.com/office/powerpoint/2010/main" val="772735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E1710-F16A-305A-B658-AD8CC548A26D}"/>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6CC9019C-C828-36CB-E18D-7CB9CE21ACFA}"/>
              </a:ext>
            </a:extLst>
          </p:cNvPr>
          <p:cNvSpPr>
            <a:spLocks noGrp="1"/>
          </p:cNvSpPr>
          <p:nvPr>
            <p:ph idx="1"/>
          </p:nvPr>
        </p:nvSpPr>
        <p:spPr/>
        <p:txBody>
          <a:bodyPr>
            <a:normAutofit/>
          </a:bodyPr>
          <a:lstStyle/>
          <a:p>
            <a:r>
              <a:rPr lang="en-US" dirty="0">
                <a:latin typeface="+mj-lt"/>
              </a:rPr>
              <a:t>Handles Complex Schedules: Argo Workflows can manage many tasks that need to be done in a specific order or that depend on each other. It makes sure everything happens at the right time.</a:t>
            </a:r>
          </a:p>
          <a:p>
            <a:r>
              <a:rPr lang="en-US" dirty="0">
                <a:latin typeface="+mj-lt"/>
              </a:rPr>
              <a:t>User-Friendly Interface: It provides a dashboard where you can see all the activities and their progress. This is like having a digital organizer where you can track everything in real-time.</a:t>
            </a:r>
          </a:p>
          <a:p>
            <a:r>
              <a:rPr lang="en-US" dirty="0">
                <a:latin typeface="+mj-lt"/>
              </a:rPr>
              <a:t>Logging and Monitoring: Argo Workflows keeps detailed records of what's happening at each step. If something goes wrong, you can easily find out what and where it happened.</a:t>
            </a:r>
            <a:endParaRPr lang="en-IN" dirty="0">
              <a:latin typeface="+mj-lt"/>
            </a:endParaRPr>
          </a:p>
        </p:txBody>
      </p:sp>
    </p:spTree>
    <p:extLst>
      <p:ext uri="{BB962C8B-B14F-4D97-AF65-F5344CB8AC3E}">
        <p14:creationId xmlns:p14="http://schemas.microsoft.com/office/powerpoint/2010/main" val="25653250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6537-E56A-8AC3-0FB5-F56A6511DABB}"/>
              </a:ext>
            </a:extLst>
          </p:cNvPr>
          <p:cNvSpPr>
            <a:spLocks noGrp="1"/>
          </p:cNvSpPr>
          <p:nvPr>
            <p:ph type="title"/>
          </p:nvPr>
        </p:nvSpPr>
        <p:spPr/>
        <p:txBody>
          <a:bodyPr/>
          <a:lstStyle/>
          <a:p>
            <a:r>
              <a:rPr lang="en-IN" dirty="0"/>
              <a:t>..</a:t>
            </a:r>
          </a:p>
        </p:txBody>
      </p:sp>
      <p:pic>
        <p:nvPicPr>
          <p:cNvPr id="5" name="Picture 4">
            <a:extLst>
              <a:ext uri="{FF2B5EF4-FFF2-40B4-BE49-F238E27FC236}">
                <a16:creationId xmlns:a16="http://schemas.microsoft.com/office/drawing/2014/main" id="{CCDAF84A-2ADD-31C6-8D9A-D61271653B4B}"/>
              </a:ext>
            </a:extLst>
          </p:cNvPr>
          <p:cNvPicPr>
            <a:picLocks noChangeAspect="1"/>
          </p:cNvPicPr>
          <p:nvPr/>
        </p:nvPicPr>
        <p:blipFill>
          <a:blip r:embed="rId2"/>
          <a:stretch>
            <a:fillRect/>
          </a:stretch>
        </p:blipFill>
        <p:spPr>
          <a:xfrm>
            <a:off x="1206500" y="2095431"/>
            <a:ext cx="10515600" cy="4000569"/>
          </a:xfrm>
          <a:prstGeom prst="rect">
            <a:avLst/>
          </a:prstGeom>
        </p:spPr>
      </p:pic>
    </p:spTree>
    <p:extLst>
      <p:ext uri="{BB962C8B-B14F-4D97-AF65-F5344CB8AC3E}">
        <p14:creationId xmlns:p14="http://schemas.microsoft.com/office/powerpoint/2010/main" val="24443999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4FF39-C1C0-C81A-9E9E-1B82FE631FBE}"/>
              </a:ext>
            </a:extLst>
          </p:cNvPr>
          <p:cNvSpPr>
            <a:spLocks noGrp="1"/>
          </p:cNvSpPr>
          <p:nvPr>
            <p:ph type="title"/>
          </p:nvPr>
        </p:nvSpPr>
        <p:spPr/>
        <p:txBody>
          <a:bodyPr/>
          <a:lstStyle/>
          <a:p>
            <a:r>
              <a:rPr lang="en-IN" dirty="0"/>
              <a:t>..</a:t>
            </a:r>
          </a:p>
        </p:txBody>
      </p:sp>
      <p:pic>
        <p:nvPicPr>
          <p:cNvPr id="5" name="Picture 4">
            <a:extLst>
              <a:ext uri="{FF2B5EF4-FFF2-40B4-BE49-F238E27FC236}">
                <a16:creationId xmlns:a16="http://schemas.microsoft.com/office/drawing/2014/main" id="{5C6950A5-FA63-DD10-BCFA-13DC5EB4406D}"/>
              </a:ext>
            </a:extLst>
          </p:cNvPr>
          <p:cNvPicPr>
            <a:picLocks noChangeAspect="1"/>
          </p:cNvPicPr>
          <p:nvPr/>
        </p:nvPicPr>
        <p:blipFill>
          <a:blip r:embed="rId2"/>
          <a:stretch>
            <a:fillRect/>
          </a:stretch>
        </p:blipFill>
        <p:spPr>
          <a:xfrm>
            <a:off x="838200" y="1793814"/>
            <a:ext cx="11741753" cy="4873685"/>
          </a:xfrm>
          <a:prstGeom prst="rect">
            <a:avLst/>
          </a:prstGeom>
        </p:spPr>
      </p:pic>
    </p:spTree>
    <p:extLst>
      <p:ext uri="{BB962C8B-B14F-4D97-AF65-F5344CB8AC3E}">
        <p14:creationId xmlns:p14="http://schemas.microsoft.com/office/powerpoint/2010/main" val="35679740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4859-8065-0856-3E29-B120F323FF22}"/>
              </a:ext>
            </a:extLst>
          </p:cNvPr>
          <p:cNvSpPr>
            <a:spLocks noGrp="1"/>
          </p:cNvSpPr>
          <p:nvPr>
            <p:ph type="title"/>
          </p:nvPr>
        </p:nvSpPr>
        <p:spPr/>
        <p:txBody>
          <a:bodyPr/>
          <a:lstStyle/>
          <a:p>
            <a:r>
              <a:rPr lang="en-IN" dirty="0"/>
              <a:t>..</a:t>
            </a:r>
          </a:p>
        </p:txBody>
      </p:sp>
      <p:pic>
        <p:nvPicPr>
          <p:cNvPr id="5" name="Picture 4">
            <a:extLst>
              <a:ext uri="{FF2B5EF4-FFF2-40B4-BE49-F238E27FC236}">
                <a16:creationId xmlns:a16="http://schemas.microsoft.com/office/drawing/2014/main" id="{C2092B9B-7925-E996-4B76-6ABAACA3A476}"/>
              </a:ext>
            </a:extLst>
          </p:cNvPr>
          <p:cNvPicPr>
            <a:picLocks noChangeAspect="1"/>
          </p:cNvPicPr>
          <p:nvPr/>
        </p:nvPicPr>
        <p:blipFill>
          <a:blip r:embed="rId2"/>
          <a:stretch>
            <a:fillRect/>
          </a:stretch>
        </p:blipFill>
        <p:spPr>
          <a:xfrm>
            <a:off x="1533290" y="1968425"/>
            <a:ext cx="9125419" cy="2921150"/>
          </a:xfrm>
          <a:prstGeom prst="rect">
            <a:avLst/>
          </a:prstGeom>
        </p:spPr>
      </p:pic>
    </p:spTree>
    <p:extLst>
      <p:ext uri="{BB962C8B-B14F-4D97-AF65-F5344CB8AC3E}">
        <p14:creationId xmlns:p14="http://schemas.microsoft.com/office/powerpoint/2010/main" val="35413615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3EA15-5F7F-BA19-9F89-A49036A73E5D}"/>
              </a:ext>
            </a:extLst>
          </p:cNvPr>
          <p:cNvSpPr>
            <a:spLocks noGrp="1"/>
          </p:cNvSpPr>
          <p:nvPr>
            <p:ph type="title"/>
          </p:nvPr>
        </p:nvSpPr>
        <p:spPr/>
        <p:txBody>
          <a:bodyPr/>
          <a:lstStyle/>
          <a:p>
            <a:r>
              <a:rPr lang="en-IN" dirty="0"/>
              <a:t>Lab 14</a:t>
            </a:r>
          </a:p>
        </p:txBody>
      </p:sp>
      <p:sp>
        <p:nvSpPr>
          <p:cNvPr id="3" name="Content Placeholder 2">
            <a:extLst>
              <a:ext uri="{FF2B5EF4-FFF2-40B4-BE49-F238E27FC236}">
                <a16:creationId xmlns:a16="http://schemas.microsoft.com/office/drawing/2014/main" id="{4377CA62-F9B1-0B0F-B610-DF3EE56DBD36}"/>
              </a:ext>
            </a:extLst>
          </p:cNvPr>
          <p:cNvSpPr>
            <a:spLocks noGrp="1"/>
          </p:cNvSpPr>
          <p:nvPr>
            <p:ph idx="1"/>
          </p:nvPr>
        </p:nvSpPr>
        <p:spPr>
          <a:xfrm>
            <a:off x="203200" y="1690688"/>
            <a:ext cx="10515600" cy="4351338"/>
          </a:xfrm>
        </p:spPr>
        <p:txBody>
          <a:bodyPr/>
          <a:lstStyle/>
          <a:p>
            <a:r>
              <a:rPr lang="en-IN" dirty="0">
                <a:latin typeface="+mj-lt"/>
              </a:rPr>
              <a:t>Create </a:t>
            </a:r>
            <a:r>
              <a:rPr lang="en-IN" dirty="0" err="1">
                <a:latin typeface="+mj-lt"/>
              </a:rPr>
              <a:t>Pv</a:t>
            </a:r>
            <a:r>
              <a:rPr lang="en-IN" dirty="0">
                <a:latin typeface="+mj-lt"/>
              </a:rPr>
              <a:t> first using </a:t>
            </a:r>
            <a:r>
              <a:rPr lang="en-IN" dirty="0" err="1">
                <a:latin typeface="+mj-lt"/>
              </a:rPr>
              <a:t>kubectl</a:t>
            </a:r>
            <a:endParaRPr lang="en-IN" dirty="0">
              <a:latin typeface="+mj-lt"/>
            </a:endParaRPr>
          </a:p>
          <a:p>
            <a:r>
              <a:rPr lang="en-IN" dirty="0">
                <a:latin typeface="+mj-lt"/>
              </a:rPr>
              <a:t>Create Argo workflow using UI</a:t>
            </a:r>
          </a:p>
        </p:txBody>
      </p:sp>
    </p:spTree>
    <p:extLst>
      <p:ext uri="{BB962C8B-B14F-4D97-AF65-F5344CB8AC3E}">
        <p14:creationId xmlns:p14="http://schemas.microsoft.com/office/powerpoint/2010/main" val="32569823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9335B-0043-148D-B998-0E1D19831EB3}"/>
              </a:ext>
            </a:extLst>
          </p:cNvPr>
          <p:cNvSpPr>
            <a:spLocks noGrp="1"/>
          </p:cNvSpPr>
          <p:nvPr>
            <p:ph type="title"/>
          </p:nvPr>
        </p:nvSpPr>
        <p:spPr/>
        <p:txBody>
          <a:bodyPr/>
          <a:lstStyle/>
          <a:p>
            <a:r>
              <a:rPr lang="en-IN" b="0" i="0" dirty="0">
                <a:solidFill>
                  <a:srgbClr val="0D0D0D"/>
                </a:solidFill>
                <a:effectLst/>
                <a:highlight>
                  <a:srgbClr val="FFFFFF"/>
                </a:highlight>
                <a:latin typeface="Söhne"/>
              </a:rPr>
              <a:t>Performing Loops in Workflows</a:t>
            </a:r>
            <a:endParaRPr lang="en-IN" dirty="0"/>
          </a:p>
        </p:txBody>
      </p:sp>
      <p:sp>
        <p:nvSpPr>
          <p:cNvPr id="3" name="Content Placeholder 2">
            <a:extLst>
              <a:ext uri="{FF2B5EF4-FFF2-40B4-BE49-F238E27FC236}">
                <a16:creationId xmlns:a16="http://schemas.microsoft.com/office/drawing/2014/main" id="{2DC67C41-43EC-C45C-BA4E-F7468E4FE2AB}"/>
              </a:ext>
            </a:extLst>
          </p:cNvPr>
          <p:cNvSpPr>
            <a:spLocks noGrp="1"/>
          </p:cNvSpPr>
          <p:nvPr>
            <p:ph idx="1"/>
          </p:nvPr>
        </p:nvSpPr>
        <p:spPr/>
        <p:txBody>
          <a:bodyPr/>
          <a:lstStyle/>
          <a:p>
            <a:pPr>
              <a:buFont typeface="Wingdings" panose="05000000000000000000" pitchFamily="2" charset="2"/>
              <a:buChar char="Ø"/>
            </a:pPr>
            <a:r>
              <a:rPr lang="en-US" dirty="0">
                <a:latin typeface="+mj-lt"/>
              </a:rPr>
              <a:t>Three basic ways of running a template multiple times in Argo:</a:t>
            </a:r>
          </a:p>
          <a:p>
            <a:pPr marL="0" indent="0">
              <a:buNone/>
            </a:pPr>
            <a:endParaRPr lang="en-US" dirty="0">
              <a:latin typeface="+mj-lt"/>
            </a:endParaRPr>
          </a:p>
          <a:p>
            <a:pPr>
              <a:buFont typeface="Wingdings" panose="05000000000000000000" pitchFamily="2" charset="2"/>
              <a:buChar char="Ø"/>
            </a:pPr>
            <a:r>
              <a:rPr lang="en-US" dirty="0" err="1">
                <a:latin typeface="+mj-lt"/>
              </a:rPr>
              <a:t>withSequence</a:t>
            </a:r>
            <a:r>
              <a:rPr lang="en-US" dirty="0">
                <a:latin typeface="+mj-lt"/>
              </a:rPr>
              <a:t>: Iterates over a sequence of numbers.</a:t>
            </a:r>
          </a:p>
          <a:p>
            <a:pPr>
              <a:buFont typeface="Wingdings" panose="05000000000000000000" pitchFamily="2" charset="2"/>
              <a:buChar char="Ø"/>
            </a:pPr>
            <a:r>
              <a:rPr lang="en-US" dirty="0" err="1">
                <a:latin typeface="+mj-lt"/>
              </a:rPr>
              <a:t>withItems</a:t>
            </a:r>
            <a:r>
              <a:rPr lang="en-US" dirty="0">
                <a:latin typeface="+mj-lt"/>
              </a:rPr>
              <a:t>: Takes a list of things to work on, either single values or a JSON object.</a:t>
            </a:r>
          </a:p>
          <a:p>
            <a:pPr>
              <a:buFont typeface="Wingdings" panose="05000000000000000000" pitchFamily="2" charset="2"/>
              <a:buChar char="Ø"/>
            </a:pPr>
            <a:r>
              <a:rPr lang="en-US" dirty="0" err="1">
                <a:latin typeface="+mj-lt"/>
              </a:rPr>
              <a:t>withParam</a:t>
            </a:r>
            <a:r>
              <a:rPr lang="en-US" dirty="0">
                <a:latin typeface="+mj-lt"/>
              </a:rPr>
              <a:t>: Takes a JSON array of items, allowing for dynamic workflows.</a:t>
            </a:r>
            <a:endParaRPr lang="en-IN" dirty="0">
              <a:latin typeface="+mj-lt"/>
            </a:endParaRPr>
          </a:p>
        </p:txBody>
      </p:sp>
    </p:spTree>
    <p:extLst>
      <p:ext uri="{BB962C8B-B14F-4D97-AF65-F5344CB8AC3E}">
        <p14:creationId xmlns:p14="http://schemas.microsoft.com/office/powerpoint/2010/main" val="9463767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3FB5-0023-107D-2FBB-B9D15F08B7B5}"/>
              </a:ext>
            </a:extLst>
          </p:cNvPr>
          <p:cNvSpPr>
            <a:spLocks noGrp="1"/>
          </p:cNvSpPr>
          <p:nvPr>
            <p:ph type="title"/>
          </p:nvPr>
        </p:nvSpPr>
        <p:spPr/>
        <p:txBody>
          <a:bodyPr/>
          <a:lstStyle/>
          <a:p>
            <a:r>
              <a:rPr lang="en-IN" dirty="0"/>
              <a:t>Syntax</a:t>
            </a:r>
          </a:p>
        </p:txBody>
      </p:sp>
      <p:sp>
        <p:nvSpPr>
          <p:cNvPr id="3" name="Content Placeholder 2">
            <a:extLst>
              <a:ext uri="{FF2B5EF4-FFF2-40B4-BE49-F238E27FC236}">
                <a16:creationId xmlns:a16="http://schemas.microsoft.com/office/drawing/2014/main" id="{EFC59F32-6736-2E2C-215F-47CDDFAF2BA2}"/>
              </a:ext>
            </a:extLst>
          </p:cNvPr>
          <p:cNvSpPr>
            <a:spLocks noGrp="1"/>
          </p:cNvSpPr>
          <p:nvPr>
            <p:ph idx="1"/>
          </p:nvPr>
        </p:nvSpPr>
        <p:spPr/>
        <p:txBody>
          <a:bodyPr>
            <a:normAutofit/>
          </a:bodyPr>
          <a:lstStyle/>
          <a:p>
            <a:pPr>
              <a:buFont typeface="Wingdings" panose="05000000000000000000" pitchFamily="2" charset="2"/>
              <a:buChar char="Ø"/>
            </a:pPr>
            <a:r>
              <a:rPr lang="en-US" dirty="0">
                <a:latin typeface="+mj-lt"/>
              </a:rPr>
              <a:t>Syntax: </a:t>
            </a:r>
            <a:r>
              <a:rPr lang="en-US" dirty="0" err="1">
                <a:latin typeface="+mj-lt"/>
              </a:rPr>
              <a:t>withSequence</a:t>
            </a:r>
            <a:endParaRPr lang="en-US" dirty="0">
              <a:latin typeface="+mj-lt"/>
            </a:endParaRPr>
          </a:p>
          <a:p>
            <a:pPr lvl="1">
              <a:buFont typeface="Wingdings" panose="05000000000000000000" pitchFamily="2" charset="2"/>
              <a:buChar char="Ø"/>
            </a:pPr>
            <a:r>
              <a:rPr lang="en-US" sz="2800" dirty="0">
                <a:latin typeface="+mj-lt"/>
              </a:rPr>
              <a:t>Iterates over a range of numbers.</a:t>
            </a:r>
          </a:p>
          <a:p>
            <a:pPr lvl="1">
              <a:buFont typeface="Wingdings" panose="05000000000000000000" pitchFamily="2" charset="2"/>
              <a:buChar char="Ø"/>
            </a:pPr>
            <a:r>
              <a:rPr lang="en-US" sz="2800" dirty="0">
                <a:latin typeface="+mj-lt"/>
              </a:rPr>
              <a:t>Useful for numeric iterations.</a:t>
            </a:r>
          </a:p>
          <a:p>
            <a:pPr>
              <a:buFont typeface="Wingdings" panose="05000000000000000000" pitchFamily="2" charset="2"/>
              <a:buChar char="Ø"/>
            </a:pPr>
            <a:r>
              <a:rPr lang="en-US" dirty="0">
                <a:latin typeface="+mj-lt"/>
              </a:rPr>
              <a:t>Syntax: </a:t>
            </a:r>
            <a:r>
              <a:rPr lang="en-US" dirty="0" err="1">
                <a:latin typeface="+mj-lt"/>
              </a:rPr>
              <a:t>withItems</a:t>
            </a:r>
            <a:endParaRPr lang="en-US" dirty="0">
              <a:latin typeface="+mj-lt"/>
            </a:endParaRPr>
          </a:p>
          <a:p>
            <a:pPr lvl="1">
              <a:buFont typeface="Wingdings" panose="05000000000000000000" pitchFamily="2" charset="2"/>
              <a:buChar char="Ø"/>
            </a:pPr>
            <a:r>
              <a:rPr lang="en-US" sz="2800" dirty="0">
                <a:latin typeface="+mj-lt"/>
              </a:rPr>
              <a:t>Takes a list of values or a JSON object.</a:t>
            </a:r>
          </a:p>
          <a:p>
            <a:pPr lvl="1">
              <a:buFont typeface="Wingdings" panose="05000000000000000000" pitchFamily="2" charset="2"/>
              <a:buChar char="Ø"/>
            </a:pPr>
            <a:r>
              <a:rPr lang="en-US" sz="2800" dirty="0">
                <a:latin typeface="+mj-lt"/>
              </a:rPr>
              <a:t>Values can be accessed in templates using '{{item}}' or '{{</a:t>
            </a:r>
            <a:r>
              <a:rPr lang="en-US" sz="2800" dirty="0" err="1">
                <a:latin typeface="+mj-lt"/>
              </a:rPr>
              <a:t>item.key</a:t>
            </a:r>
            <a:r>
              <a:rPr lang="en-US" sz="2800" dirty="0">
                <a:latin typeface="+mj-lt"/>
              </a:rPr>
              <a:t>}}’.</a:t>
            </a:r>
          </a:p>
          <a:p>
            <a:pPr>
              <a:buFont typeface="Wingdings" panose="05000000000000000000" pitchFamily="2" charset="2"/>
              <a:buChar char="Ø"/>
            </a:pPr>
            <a:r>
              <a:rPr lang="en-US" dirty="0">
                <a:latin typeface="+mj-lt"/>
              </a:rPr>
              <a:t>Syntax: </a:t>
            </a:r>
            <a:r>
              <a:rPr lang="en-US" dirty="0" err="1">
                <a:latin typeface="+mj-lt"/>
              </a:rPr>
              <a:t>withParam</a:t>
            </a:r>
            <a:endParaRPr lang="en-US" dirty="0">
              <a:latin typeface="+mj-lt"/>
            </a:endParaRPr>
          </a:p>
          <a:p>
            <a:pPr lvl="1">
              <a:buFont typeface="Wingdings" panose="05000000000000000000" pitchFamily="2" charset="2"/>
              <a:buChar char="Ø"/>
            </a:pPr>
            <a:r>
              <a:rPr lang="en-US" sz="2800" dirty="0">
                <a:latin typeface="+mj-lt"/>
              </a:rPr>
              <a:t>Takes a JSON array of items</a:t>
            </a:r>
            <a:endParaRPr lang="en-IN" sz="2800" dirty="0">
              <a:latin typeface="+mj-lt"/>
            </a:endParaRPr>
          </a:p>
        </p:txBody>
      </p:sp>
    </p:spTree>
    <p:extLst>
      <p:ext uri="{BB962C8B-B14F-4D97-AF65-F5344CB8AC3E}">
        <p14:creationId xmlns:p14="http://schemas.microsoft.com/office/powerpoint/2010/main" val="10894787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9927C-3B9F-60D2-2A80-EAEE15FEBD95}"/>
              </a:ext>
            </a:extLst>
          </p:cNvPr>
          <p:cNvSpPr>
            <a:spLocks noGrp="1"/>
          </p:cNvSpPr>
          <p:nvPr>
            <p:ph type="title"/>
          </p:nvPr>
        </p:nvSpPr>
        <p:spPr/>
        <p:txBody>
          <a:bodyPr/>
          <a:lstStyle/>
          <a:p>
            <a:r>
              <a:rPr lang="en-US" dirty="0"/>
              <a:t>..</a:t>
            </a:r>
            <a:endParaRPr lang="en-IN" dirty="0"/>
          </a:p>
        </p:txBody>
      </p:sp>
      <p:pic>
        <p:nvPicPr>
          <p:cNvPr id="5" name="Picture 4">
            <a:extLst>
              <a:ext uri="{FF2B5EF4-FFF2-40B4-BE49-F238E27FC236}">
                <a16:creationId xmlns:a16="http://schemas.microsoft.com/office/drawing/2014/main" id="{8DEBEFBA-E091-789A-5D12-5F7E1F771D0A}"/>
              </a:ext>
            </a:extLst>
          </p:cNvPr>
          <p:cNvPicPr>
            <a:picLocks noChangeAspect="1"/>
          </p:cNvPicPr>
          <p:nvPr/>
        </p:nvPicPr>
        <p:blipFill>
          <a:blip r:embed="rId2"/>
          <a:stretch>
            <a:fillRect/>
          </a:stretch>
        </p:blipFill>
        <p:spPr>
          <a:xfrm>
            <a:off x="1447800" y="2247842"/>
            <a:ext cx="8966199" cy="3848157"/>
          </a:xfrm>
          <a:prstGeom prst="rect">
            <a:avLst/>
          </a:prstGeom>
        </p:spPr>
      </p:pic>
    </p:spTree>
    <p:extLst>
      <p:ext uri="{BB962C8B-B14F-4D97-AF65-F5344CB8AC3E}">
        <p14:creationId xmlns:p14="http://schemas.microsoft.com/office/powerpoint/2010/main" val="39768642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8D83C-DB97-AA89-E2EE-0CEE2B68D6F5}"/>
              </a:ext>
            </a:extLst>
          </p:cNvPr>
          <p:cNvSpPr>
            <a:spLocks noGrp="1"/>
          </p:cNvSpPr>
          <p:nvPr>
            <p:ph type="title"/>
          </p:nvPr>
        </p:nvSpPr>
        <p:spPr/>
        <p:txBody>
          <a:bodyPr/>
          <a:lstStyle/>
          <a:p>
            <a:r>
              <a:rPr lang="en-IN" dirty="0"/>
              <a:t>..</a:t>
            </a:r>
          </a:p>
        </p:txBody>
      </p:sp>
      <p:pic>
        <p:nvPicPr>
          <p:cNvPr id="7" name="Picture 6">
            <a:extLst>
              <a:ext uri="{FF2B5EF4-FFF2-40B4-BE49-F238E27FC236}">
                <a16:creationId xmlns:a16="http://schemas.microsoft.com/office/drawing/2014/main" id="{B1177C46-8EF6-CD08-65AF-231A1F6144E6}"/>
              </a:ext>
            </a:extLst>
          </p:cNvPr>
          <p:cNvPicPr>
            <a:picLocks noChangeAspect="1"/>
          </p:cNvPicPr>
          <p:nvPr/>
        </p:nvPicPr>
        <p:blipFill>
          <a:blip r:embed="rId2"/>
          <a:stretch>
            <a:fillRect/>
          </a:stretch>
        </p:blipFill>
        <p:spPr>
          <a:xfrm>
            <a:off x="69227" y="1690688"/>
            <a:ext cx="12122773" cy="3854648"/>
          </a:xfrm>
          <a:prstGeom prst="rect">
            <a:avLst/>
          </a:prstGeom>
        </p:spPr>
      </p:pic>
    </p:spTree>
    <p:extLst>
      <p:ext uri="{BB962C8B-B14F-4D97-AF65-F5344CB8AC3E}">
        <p14:creationId xmlns:p14="http://schemas.microsoft.com/office/powerpoint/2010/main" val="27746232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4BDE2-4ABF-2415-9C7D-DBA5C6ADA1DC}"/>
              </a:ext>
            </a:extLst>
          </p:cNvPr>
          <p:cNvSpPr>
            <a:spLocks noGrp="1"/>
          </p:cNvSpPr>
          <p:nvPr>
            <p:ph type="title"/>
          </p:nvPr>
        </p:nvSpPr>
        <p:spPr/>
        <p:txBody>
          <a:bodyPr/>
          <a:lstStyle/>
          <a:p>
            <a:r>
              <a:rPr lang="en-IN" dirty="0"/>
              <a:t>..</a:t>
            </a:r>
          </a:p>
        </p:txBody>
      </p:sp>
      <p:pic>
        <p:nvPicPr>
          <p:cNvPr id="5" name="Content Placeholder 4">
            <a:extLst>
              <a:ext uri="{FF2B5EF4-FFF2-40B4-BE49-F238E27FC236}">
                <a16:creationId xmlns:a16="http://schemas.microsoft.com/office/drawing/2014/main" id="{26915CE9-E91D-BEF3-EAE5-2BA906D6B78A}"/>
              </a:ext>
            </a:extLst>
          </p:cNvPr>
          <p:cNvPicPr>
            <a:picLocks noGrp="1" noChangeAspect="1"/>
          </p:cNvPicPr>
          <p:nvPr>
            <p:ph idx="1"/>
          </p:nvPr>
        </p:nvPicPr>
        <p:blipFill>
          <a:blip r:embed="rId2"/>
          <a:stretch>
            <a:fillRect/>
          </a:stretch>
        </p:blipFill>
        <p:spPr>
          <a:xfrm>
            <a:off x="838200" y="2259893"/>
            <a:ext cx="10515600" cy="3482802"/>
          </a:xfrm>
        </p:spPr>
      </p:pic>
    </p:spTree>
    <p:extLst>
      <p:ext uri="{BB962C8B-B14F-4D97-AF65-F5344CB8AC3E}">
        <p14:creationId xmlns:p14="http://schemas.microsoft.com/office/powerpoint/2010/main" val="19001415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3EE80-1A06-CB6B-17AA-C35D6A877279}"/>
              </a:ext>
            </a:extLst>
          </p:cNvPr>
          <p:cNvSpPr>
            <a:spLocks noGrp="1"/>
          </p:cNvSpPr>
          <p:nvPr>
            <p:ph type="title"/>
          </p:nvPr>
        </p:nvSpPr>
        <p:spPr/>
        <p:txBody>
          <a:bodyPr/>
          <a:lstStyle/>
          <a:p>
            <a:r>
              <a:rPr lang="en-IN" dirty="0"/>
              <a:t>..</a:t>
            </a:r>
          </a:p>
        </p:txBody>
      </p:sp>
      <p:pic>
        <p:nvPicPr>
          <p:cNvPr id="5" name="Picture 4">
            <a:extLst>
              <a:ext uri="{FF2B5EF4-FFF2-40B4-BE49-F238E27FC236}">
                <a16:creationId xmlns:a16="http://schemas.microsoft.com/office/drawing/2014/main" id="{23837B99-5995-7493-FFD9-FBE9866D81D7}"/>
              </a:ext>
            </a:extLst>
          </p:cNvPr>
          <p:cNvPicPr>
            <a:picLocks noChangeAspect="1"/>
          </p:cNvPicPr>
          <p:nvPr/>
        </p:nvPicPr>
        <p:blipFill>
          <a:blip r:embed="rId2"/>
          <a:stretch>
            <a:fillRect/>
          </a:stretch>
        </p:blipFill>
        <p:spPr>
          <a:xfrm>
            <a:off x="1447800" y="1799984"/>
            <a:ext cx="8064667" cy="4692891"/>
          </a:xfrm>
          <a:prstGeom prst="rect">
            <a:avLst/>
          </a:prstGeom>
        </p:spPr>
      </p:pic>
    </p:spTree>
    <p:extLst>
      <p:ext uri="{BB962C8B-B14F-4D97-AF65-F5344CB8AC3E}">
        <p14:creationId xmlns:p14="http://schemas.microsoft.com/office/powerpoint/2010/main" val="4267881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AEAC-AD8A-65D8-F6BC-CF77E3A0E110}"/>
              </a:ext>
            </a:extLst>
          </p:cNvPr>
          <p:cNvSpPr>
            <a:spLocks noGrp="1"/>
          </p:cNvSpPr>
          <p:nvPr>
            <p:ph type="title"/>
          </p:nvPr>
        </p:nvSpPr>
        <p:spPr/>
        <p:txBody>
          <a:bodyPr/>
          <a:lstStyle/>
          <a:p>
            <a:r>
              <a:rPr lang="en-IN" dirty="0"/>
              <a:t>Argo Workflow Architecture</a:t>
            </a:r>
          </a:p>
        </p:txBody>
      </p:sp>
      <p:sp>
        <p:nvSpPr>
          <p:cNvPr id="3" name="Content Placeholder 2">
            <a:extLst>
              <a:ext uri="{FF2B5EF4-FFF2-40B4-BE49-F238E27FC236}">
                <a16:creationId xmlns:a16="http://schemas.microsoft.com/office/drawing/2014/main" id="{93251A2F-E938-5489-69FF-CB0AB7414474}"/>
              </a:ext>
            </a:extLst>
          </p:cNvPr>
          <p:cNvSpPr>
            <a:spLocks noGrp="1"/>
          </p:cNvSpPr>
          <p:nvPr>
            <p:ph idx="1"/>
          </p:nvPr>
        </p:nvSpPr>
        <p:spPr/>
        <p:txBody>
          <a:bodyPr/>
          <a:lstStyle/>
          <a:p>
            <a:r>
              <a:rPr lang="en-US" dirty="0">
                <a:latin typeface="+mj-lt"/>
              </a:rPr>
              <a:t>There are two Deployments: </a:t>
            </a:r>
          </a:p>
          <a:p>
            <a:pPr lvl="1"/>
            <a:r>
              <a:rPr lang="en-US" sz="2800" dirty="0">
                <a:latin typeface="+mj-lt"/>
              </a:rPr>
              <a:t>Workflow Controller </a:t>
            </a:r>
          </a:p>
          <a:p>
            <a:pPr lvl="1"/>
            <a:r>
              <a:rPr lang="en-US" sz="2800" dirty="0">
                <a:latin typeface="+mj-lt"/>
              </a:rPr>
              <a:t> Argo Server</a:t>
            </a:r>
          </a:p>
          <a:p>
            <a:r>
              <a:rPr lang="en-US" dirty="0">
                <a:latin typeface="+mj-lt"/>
              </a:rPr>
              <a:t>Workflow Controller:  It takes care of reconciliation process. It has bunch of workers who are responsible for handling tasks, these tasks are to-do-list called workers, put in a special queue whenever something new added or updated.</a:t>
            </a:r>
          </a:p>
          <a:p>
            <a:r>
              <a:rPr lang="en-US" dirty="0">
                <a:latin typeface="+mj-lt"/>
              </a:rPr>
              <a:t>Argo Server: Handles all the workflow, coordinates task and ensures everything running fine. It is backbone of Argo workflow.</a:t>
            </a:r>
          </a:p>
          <a:p>
            <a:endParaRPr lang="en-IN" dirty="0"/>
          </a:p>
        </p:txBody>
      </p:sp>
    </p:spTree>
    <p:extLst>
      <p:ext uri="{BB962C8B-B14F-4D97-AF65-F5344CB8AC3E}">
        <p14:creationId xmlns:p14="http://schemas.microsoft.com/office/powerpoint/2010/main" val="26375101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4E5A5-1926-47A4-5474-6E9BDEE3D4FA}"/>
              </a:ext>
            </a:extLst>
          </p:cNvPr>
          <p:cNvSpPr>
            <a:spLocks noGrp="1"/>
          </p:cNvSpPr>
          <p:nvPr>
            <p:ph type="title"/>
          </p:nvPr>
        </p:nvSpPr>
        <p:spPr/>
        <p:txBody>
          <a:bodyPr/>
          <a:lstStyle/>
          <a:p>
            <a:r>
              <a:rPr lang="en-US" dirty="0"/>
              <a:t>..</a:t>
            </a:r>
            <a:endParaRPr lang="en-IN" dirty="0"/>
          </a:p>
        </p:txBody>
      </p:sp>
      <p:pic>
        <p:nvPicPr>
          <p:cNvPr id="5" name="Picture 4">
            <a:extLst>
              <a:ext uri="{FF2B5EF4-FFF2-40B4-BE49-F238E27FC236}">
                <a16:creationId xmlns:a16="http://schemas.microsoft.com/office/drawing/2014/main" id="{4B601DFB-F339-4D25-0792-368BE4F058F9}"/>
              </a:ext>
            </a:extLst>
          </p:cNvPr>
          <p:cNvPicPr>
            <a:picLocks noChangeAspect="1"/>
          </p:cNvPicPr>
          <p:nvPr/>
        </p:nvPicPr>
        <p:blipFill>
          <a:blip r:embed="rId2"/>
          <a:stretch>
            <a:fillRect/>
          </a:stretch>
        </p:blipFill>
        <p:spPr>
          <a:xfrm>
            <a:off x="838200" y="2387546"/>
            <a:ext cx="10731500" cy="3848154"/>
          </a:xfrm>
          <a:prstGeom prst="rect">
            <a:avLst/>
          </a:prstGeom>
        </p:spPr>
      </p:pic>
    </p:spTree>
    <p:extLst>
      <p:ext uri="{BB962C8B-B14F-4D97-AF65-F5344CB8AC3E}">
        <p14:creationId xmlns:p14="http://schemas.microsoft.com/office/powerpoint/2010/main" val="32362215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57FCB-A262-D445-98D4-BEE46F25BE24}"/>
              </a:ext>
            </a:extLst>
          </p:cNvPr>
          <p:cNvSpPr>
            <a:spLocks noGrp="1"/>
          </p:cNvSpPr>
          <p:nvPr>
            <p:ph type="title"/>
          </p:nvPr>
        </p:nvSpPr>
        <p:spPr/>
        <p:txBody>
          <a:bodyPr/>
          <a:lstStyle/>
          <a:p>
            <a:r>
              <a:rPr lang="en-IN" dirty="0"/>
              <a:t>..</a:t>
            </a:r>
          </a:p>
        </p:txBody>
      </p:sp>
      <p:pic>
        <p:nvPicPr>
          <p:cNvPr id="5" name="Picture 4">
            <a:extLst>
              <a:ext uri="{FF2B5EF4-FFF2-40B4-BE49-F238E27FC236}">
                <a16:creationId xmlns:a16="http://schemas.microsoft.com/office/drawing/2014/main" id="{906B9E7B-488A-7197-D6D0-87C97772E392}"/>
              </a:ext>
            </a:extLst>
          </p:cNvPr>
          <p:cNvPicPr>
            <a:picLocks noChangeAspect="1"/>
          </p:cNvPicPr>
          <p:nvPr/>
        </p:nvPicPr>
        <p:blipFill>
          <a:blip r:embed="rId2"/>
          <a:stretch>
            <a:fillRect/>
          </a:stretch>
        </p:blipFill>
        <p:spPr>
          <a:xfrm>
            <a:off x="615639" y="1587405"/>
            <a:ext cx="12103722" cy="3683189"/>
          </a:xfrm>
          <a:prstGeom prst="rect">
            <a:avLst/>
          </a:prstGeom>
        </p:spPr>
      </p:pic>
    </p:spTree>
    <p:extLst>
      <p:ext uri="{BB962C8B-B14F-4D97-AF65-F5344CB8AC3E}">
        <p14:creationId xmlns:p14="http://schemas.microsoft.com/office/powerpoint/2010/main" val="2971073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12E47-93DA-C404-56F9-DAE082CF3CE6}"/>
              </a:ext>
            </a:extLst>
          </p:cNvPr>
          <p:cNvSpPr>
            <a:spLocks noGrp="1"/>
          </p:cNvSpPr>
          <p:nvPr>
            <p:ph type="title"/>
          </p:nvPr>
        </p:nvSpPr>
        <p:spPr/>
        <p:txBody>
          <a:bodyPr/>
          <a:lstStyle/>
          <a:p>
            <a:r>
              <a:rPr lang="en-IN" dirty="0"/>
              <a:t>..</a:t>
            </a:r>
          </a:p>
        </p:txBody>
      </p:sp>
      <p:pic>
        <p:nvPicPr>
          <p:cNvPr id="5" name="Picture 4">
            <a:extLst>
              <a:ext uri="{FF2B5EF4-FFF2-40B4-BE49-F238E27FC236}">
                <a16:creationId xmlns:a16="http://schemas.microsoft.com/office/drawing/2014/main" id="{71CAE5AC-157E-31B0-3521-C9BCBB7EC77A}"/>
              </a:ext>
            </a:extLst>
          </p:cNvPr>
          <p:cNvPicPr>
            <a:picLocks noChangeAspect="1"/>
          </p:cNvPicPr>
          <p:nvPr/>
        </p:nvPicPr>
        <p:blipFill>
          <a:blip r:embed="rId2"/>
          <a:stretch>
            <a:fillRect/>
          </a:stretch>
        </p:blipFill>
        <p:spPr>
          <a:xfrm>
            <a:off x="637894" y="1638208"/>
            <a:ext cx="10916211" cy="3581584"/>
          </a:xfrm>
          <a:prstGeom prst="rect">
            <a:avLst/>
          </a:prstGeom>
        </p:spPr>
      </p:pic>
    </p:spTree>
    <p:extLst>
      <p:ext uri="{BB962C8B-B14F-4D97-AF65-F5344CB8AC3E}">
        <p14:creationId xmlns:p14="http://schemas.microsoft.com/office/powerpoint/2010/main" val="19329190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7DAE7-28B4-9D22-EC95-494A553763AB}"/>
              </a:ext>
            </a:extLst>
          </p:cNvPr>
          <p:cNvSpPr>
            <a:spLocks noGrp="1"/>
          </p:cNvSpPr>
          <p:nvPr>
            <p:ph type="title"/>
          </p:nvPr>
        </p:nvSpPr>
        <p:spPr/>
        <p:txBody>
          <a:bodyPr/>
          <a:lstStyle/>
          <a:p>
            <a:r>
              <a:rPr lang="en-IN" dirty="0"/>
              <a:t>Lab 15</a:t>
            </a:r>
          </a:p>
        </p:txBody>
      </p:sp>
      <p:sp>
        <p:nvSpPr>
          <p:cNvPr id="3" name="Content Placeholder 2">
            <a:extLst>
              <a:ext uri="{FF2B5EF4-FFF2-40B4-BE49-F238E27FC236}">
                <a16:creationId xmlns:a16="http://schemas.microsoft.com/office/drawing/2014/main" id="{0459B993-FD22-0863-9463-6896A4629D45}"/>
              </a:ext>
            </a:extLst>
          </p:cNvPr>
          <p:cNvSpPr>
            <a:spLocks noGrp="1"/>
          </p:cNvSpPr>
          <p:nvPr>
            <p:ph idx="1"/>
          </p:nvPr>
        </p:nvSpPr>
        <p:spPr/>
        <p:txBody>
          <a:bodyPr/>
          <a:lstStyle/>
          <a:p>
            <a:r>
              <a:rPr lang="en-IN" dirty="0">
                <a:latin typeface="+mj-lt"/>
              </a:rPr>
              <a:t>Multiple Examples of different types of iteration</a:t>
            </a:r>
          </a:p>
        </p:txBody>
      </p:sp>
    </p:spTree>
    <p:extLst>
      <p:ext uri="{BB962C8B-B14F-4D97-AF65-F5344CB8AC3E}">
        <p14:creationId xmlns:p14="http://schemas.microsoft.com/office/powerpoint/2010/main" val="12473790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7F4C3-A102-5649-8035-330BB8B2009E}"/>
              </a:ext>
            </a:extLst>
          </p:cNvPr>
          <p:cNvSpPr>
            <a:spLocks noGrp="1"/>
          </p:cNvSpPr>
          <p:nvPr>
            <p:ph type="title"/>
          </p:nvPr>
        </p:nvSpPr>
        <p:spPr/>
        <p:txBody>
          <a:bodyPr/>
          <a:lstStyle/>
          <a:p>
            <a:r>
              <a:rPr lang="en-IN" dirty="0"/>
              <a:t>Conditional statement</a:t>
            </a:r>
          </a:p>
        </p:txBody>
      </p:sp>
      <p:sp>
        <p:nvSpPr>
          <p:cNvPr id="3" name="Content Placeholder 2">
            <a:extLst>
              <a:ext uri="{FF2B5EF4-FFF2-40B4-BE49-F238E27FC236}">
                <a16:creationId xmlns:a16="http://schemas.microsoft.com/office/drawing/2014/main" id="{1585D076-8AE8-75E9-0837-C0183C517BA7}"/>
              </a:ext>
            </a:extLst>
          </p:cNvPr>
          <p:cNvSpPr>
            <a:spLocks noGrp="1"/>
          </p:cNvSpPr>
          <p:nvPr>
            <p:ph idx="1"/>
          </p:nvPr>
        </p:nvSpPr>
        <p:spPr/>
        <p:txBody>
          <a:bodyPr/>
          <a:lstStyle/>
          <a:p>
            <a:pPr>
              <a:buFont typeface="Wingdings" panose="05000000000000000000" pitchFamily="2" charset="2"/>
              <a:buChar char="Ø"/>
            </a:pPr>
            <a:r>
              <a:rPr lang="en-US" dirty="0"/>
              <a:t> conditional execution with complex syntax implemented by </a:t>
            </a:r>
            <a:r>
              <a:rPr lang="en-US" dirty="0" err="1"/>
              <a:t>govaluate</a:t>
            </a:r>
            <a:r>
              <a:rPr lang="en-US" dirty="0"/>
              <a:t>.</a:t>
            </a:r>
            <a:endParaRPr lang="en-IN" dirty="0"/>
          </a:p>
        </p:txBody>
      </p:sp>
      <p:pic>
        <p:nvPicPr>
          <p:cNvPr id="5" name="Picture 4">
            <a:extLst>
              <a:ext uri="{FF2B5EF4-FFF2-40B4-BE49-F238E27FC236}">
                <a16:creationId xmlns:a16="http://schemas.microsoft.com/office/drawing/2014/main" id="{6D620EC6-B634-5C27-8DA6-D67294A0574E}"/>
              </a:ext>
            </a:extLst>
          </p:cNvPr>
          <p:cNvPicPr>
            <a:picLocks noChangeAspect="1"/>
          </p:cNvPicPr>
          <p:nvPr/>
        </p:nvPicPr>
        <p:blipFill>
          <a:blip r:embed="rId2"/>
          <a:stretch>
            <a:fillRect/>
          </a:stretch>
        </p:blipFill>
        <p:spPr>
          <a:xfrm>
            <a:off x="2476500" y="2819400"/>
            <a:ext cx="7632700" cy="3492500"/>
          </a:xfrm>
          <a:prstGeom prst="rect">
            <a:avLst/>
          </a:prstGeom>
        </p:spPr>
      </p:pic>
    </p:spTree>
    <p:extLst>
      <p:ext uri="{BB962C8B-B14F-4D97-AF65-F5344CB8AC3E}">
        <p14:creationId xmlns:p14="http://schemas.microsoft.com/office/powerpoint/2010/main" val="27382045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4AB3-FBF9-A05A-F689-4666156901F4}"/>
              </a:ext>
            </a:extLst>
          </p:cNvPr>
          <p:cNvSpPr>
            <a:spLocks noGrp="1"/>
          </p:cNvSpPr>
          <p:nvPr>
            <p:ph type="title"/>
          </p:nvPr>
        </p:nvSpPr>
        <p:spPr/>
        <p:txBody>
          <a:bodyPr/>
          <a:lstStyle/>
          <a:p>
            <a:r>
              <a:rPr lang="en-IN" dirty="0"/>
              <a:t>..</a:t>
            </a:r>
          </a:p>
        </p:txBody>
      </p:sp>
      <p:pic>
        <p:nvPicPr>
          <p:cNvPr id="5" name="Picture 4">
            <a:extLst>
              <a:ext uri="{FF2B5EF4-FFF2-40B4-BE49-F238E27FC236}">
                <a16:creationId xmlns:a16="http://schemas.microsoft.com/office/drawing/2014/main" id="{B419F116-0A26-8D73-99D7-86BE50A75DAC}"/>
              </a:ext>
            </a:extLst>
          </p:cNvPr>
          <p:cNvPicPr>
            <a:picLocks noChangeAspect="1"/>
          </p:cNvPicPr>
          <p:nvPr/>
        </p:nvPicPr>
        <p:blipFill>
          <a:blip r:embed="rId2"/>
          <a:stretch>
            <a:fillRect/>
          </a:stretch>
        </p:blipFill>
        <p:spPr>
          <a:xfrm>
            <a:off x="383866" y="1828718"/>
            <a:ext cx="12008467" cy="3937082"/>
          </a:xfrm>
          <a:prstGeom prst="rect">
            <a:avLst/>
          </a:prstGeom>
        </p:spPr>
      </p:pic>
    </p:spTree>
    <p:extLst>
      <p:ext uri="{BB962C8B-B14F-4D97-AF65-F5344CB8AC3E}">
        <p14:creationId xmlns:p14="http://schemas.microsoft.com/office/powerpoint/2010/main" val="28661108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DDC427-56FF-E6CC-7F1E-EF647DF12E94}"/>
              </a:ext>
            </a:extLst>
          </p:cNvPr>
          <p:cNvPicPr>
            <a:picLocks noGrp="1" noChangeAspect="1"/>
          </p:cNvPicPr>
          <p:nvPr>
            <p:ph idx="1"/>
          </p:nvPr>
        </p:nvPicPr>
        <p:blipFill>
          <a:blip r:embed="rId2"/>
          <a:stretch>
            <a:fillRect/>
          </a:stretch>
        </p:blipFill>
        <p:spPr>
          <a:xfrm>
            <a:off x="596900" y="2048066"/>
            <a:ext cx="10515600" cy="3832034"/>
          </a:xfrm>
        </p:spPr>
      </p:pic>
    </p:spTree>
    <p:extLst>
      <p:ext uri="{BB962C8B-B14F-4D97-AF65-F5344CB8AC3E}">
        <p14:creationId xmlns:p14="http://schemas.microsoft.com/office/powerpoint/2010/main" val="30717623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AC8C2-2C9B-CE6B-2219-22BDDB67E5AE}"/>
              </a:ext>
            </a:extLst>
          </p:cNvPr>
          <p:cNvSpPr>
            <a:spLocks noGrp="1"/>
          </p:cNvSpPr>
          <p:nvPr>
            <p:ph type="title"/>
          </p:nvPr>
        </p:nvSpPr>
        <p:spPr/>
        <p:txBody>
          <a:bodyPr/>
          <a:lstStyle/>
          <a:p>
            <a:r>
              <a:rPr lang="en-IN" dirty="0"/>
              <a:t>..</a:t>
            </a:r>
          </a:p>
        </p:txBody>
      </p:sp>
      <p:pic>
        <p:nvPicPr>
          <p:cNvPr id="5" name="Picture 4">
            <a:extLst>
              <a:ext uri="{FF2B5EF4-FFF2-40B4-BE49-F238E27FC236}">
                <a16:creationId xmlns:a16="http://schemas.microsoft.com/office/drawing/2014/main" id="{AABA0CAC-B103-CE27-2971-FC3EC306E0ED}"/>
              </a:ext>
            </a:extLst>
          </p:cNvPr>
          <p:cNvPicPr>
            <a:picLocks noChangeAspect="1"/>
          </p:cNvPicPr>
          <p:nvPr/>
        </p:nvPicPr>
        <p:blipFill>
          <a:blip r:embed="rId2"/>
          <a:stretch>
            <a:fillRect/>
          </a:stretch>
        </p:blipFill>
        <p:spPr>
          <a:xfrm>
            <a:off x="838200" y="1027906"/>
            <a:ext cx="11856059" cy="5378726"/>
          </a:xfrm>
          <a:prstGeom prst="rect">
            <a:avLst/>
          </a:prstGeom>
        </p:spPr>
      </p:pic>
    </p:spTree>
    <p:extLst>
      <p:ext uri="{BB962C8B-B14F-4D97-AF65-F5344CB8AC3E}">
        <p14:creationId xmlns:p14="http://schemas.microsoft.com/office/powerpoint/2010/main" val="38056258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71C49-4156-51B4-2CAE-EF22FC721EB8}"/>
              </a:ext>
            </a:extLst>
          </p:cNvPr>
          <p:cNvSpPr>
            <a:spLocks noGrp="1"/>
          </p:cNvSpPr>
          <p:nvPr>
            <p:ph type="title"/>
          </p:nvPr>
        </p:nvSpPr>
        <p:spPr/>
        <p:txBody>
          <a:bodyPr/>
          <a:lstStyle/>
          <a:p>
            <a:r>
              <a:rPr lang="en-IN" dirty="0"/>
              <a:t>Recursive</a:t>
            </a:r>
          </a:p>
        </p:txBody>
      </p:sp>
      <p:pic>
        <p:nvPicPr>
          <p:cNvPr id="5" name="Content Placeholder 4">
            <a:extLst>
              <a:ext uri="{FF2B5EF4-FFF2-40B4-BE49-F238E27FC236}">
                <a16:creationId xmlns:a16="http://schemas.microsoft.com/office/drawing/2014/main" id="{3C8B9FB9-EC27-1753-AF7C-AF8E850E6CD0}"/>
              </a:ext>
            </a:extLst>
          </p:cNvPr>
          <p:cNvPicPr>
            <a:picLocks noGrp="1" noChangeAspect="1"/>
          </p:cNvPicPr>
          <p:nvPr>
            <p:ph idx="1"/>
          </p:nvPr>
        </p:nvPicPr>
        <p:blipFill>
          <a:blip r:embed="rId2"/>
          <a:stretch>
            <a:fillRect/>
          </a:stretch>
        </p:blipFill>
        <p:spPr>
          <a:xfrm>
            <a:off x="1358900" y="2070100"/>
            <a:ext cx="8813800" cy="4584700"/>
          </a:xfrm>
        </p:spPr>
      </p:pic>
    </p:spTree>
    <p:extLst>
      <p:ext uri="{BB962C8B-B14F-4D97-AF65-F5344CB8AC3E}">
        <p14:creationId xmlns:p14="http://schemas.microsoft.com/office/powerpoint/2010/main" val="37214714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98D1-56DB-52EC-6D3E-F893D278B10C}"/>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18541964-C6D4-E7B3-83DA-D7690B0FF57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7B5977B-BE1A-1BCF-5182-B0F59E07CC5C}"/>
              </a:ext>
            </a:extLst>
          </p:cNvPr>
          <p:cNvPicPr>
            <a:picLocks noChangeAspect="1"/>
          </p:cNvPicPr>
          <p:nvPr/>
        </p:nvPicPr>
        <p:blipFill>
          <a:blip r:embed="rId2"/>
          <a:stretch>
            <a:fillRect/>
          </a:stretch>
        </p:blipFill>
        <p:spPr>
          <a:xfrm>
            <a:off x="272737" y="1690688"/>
            <a:ext cx="12179926" cy="5410287"/>
          </a:xfrm>
          <a:prstGeom prst="rect">
            <a:avLst/>
          </a:prstGeom>
        </p:spPr>
      </p:pic>
    </p:spTree>
    <p:extLst>
      <p:ext uri="{BB962C8B-B14F-4D97-AF65-F5344CB8AC3E}">
        <p14:creationId xmlns:p14="http://schemas.microsoft.com/office/powerpoint/2010/main" val="4245902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6351-78C7-69BE-CD24-4E134CDFF9DE}"/>
              </a:ext>
            </a:extLst>
          </p:cNvPr>
          <p:cNvSpPr>
            <a:spLocks noGrp="1"/>
          </p:cNvSpPr>
          <p:nvPr>
            <p:ph type="title"/>
          </p:nvPr>
        </p:nvSpPr>
        <p:spPr/>
        <p:txBody>
          <a:bodyPr/>
          <a:lstStyle/>
          <a:p>
            <a:r>
              <a:rPr lang="en-IN" dirty="0"/>
              <a:t>..</a:t>
            </a:r>
          </a:p>
        </p:txBody>
      </p:sp>
      <p:pic>
        <p:nvPicPr>
          <p:cNvPr id="4" name="Picture 3">
            <a:extLst>
              <a:ext uri="{FF2B5EF4-FFF2-40B4-BE49-F238E27FC236}">
                <a16:creationId xmlns:a16="http://schemas.microsoft.com/office/drawing/2014/main" id="{E46D2F5A-61A5-7422-3B5E-8E661B1875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057" y="1"/>
            <a:ext cx="12387943" cy="6683828"/>
          </a:xfrm>
          <a:prstGeom prst="rect">
            <a:avLst/>
          </a:prstGeom>
          <a:scene3d>
            <a:camera prst="perspectiveFront"/>
            <a:lightRig rig="threePt" dir="t"/>
          </a:scene3d>
        </p:spPr>
      </p:pic>
    </p:spTree>
    <p:extLst>
      <p:ext uri="{BB962C8B-B14F-4D97-AF65-F5344CB8AC3E}">
        <p14:creationId xmlns:p14="http://schemas.microsoft.com/office/powerpoint/2010/main" val="23020808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BF5C-E47B-494B-B72F-6C2E14D42B96}"/>
              </a:ext>
            </a:extLst>
          </p:cNvPr>
          <p:cNvSpPr>
            <a:spLocks noGrp="1"/>
          </p:cNvSpPr>
          <p:nvPr>
            <p:ph type="title"/>
          </p:nvPr>
        </p:nvSpPr>
        <p:spPr/>
        <p:txBody>
          <a:bodyPr/>
          <a:lstStyle/>
          <a:p>
            <a:r>
              <a:rPr lang="en-IN" dirty="0"/>
              <a:t>..</a:t>
            </a:r>
          </a:p>
        </p:txBody>
      </p:sp>
      <p:pic>
        <p:nvPicPr>
          <p:cNvPr id="5" name="Picture 4">
            <a:extLst>
              <a:ext uri="{FF2B5EF4-FFF2-40B4-BE49-F238E27FC236}">
                <a16:creationId xmlns:a16="http://schemas.microsoft.com/office/drawing/2014/main" id="{2721C20B-CEE5-7196-B2C4-7DF412CE2F62}"/>
              </a:ext>
            </a:extLst>
          </p:cNvPr>
          <p:cNvPicPr>
            <a:picLocks noChangeAspect="1"/>
          </p:cNvPicPr>
          <p:nvPr/>
        </p:nvPicPr>
        <p:blipFill>
          <a:blip r:embed="rId2"/>
          <a:stretch>
            <a:fillRect/>
          </a:stretch>
        </p:blipFill>
        <p:spPr>
          <a:xfrm>
            <a:off x="974499" y="2006379"/>
            <a:ext cx="8769801" cy="4305521"/>
          </a:xfrm>
          <a:prstGeom prst="rect">
            <a:avLst/>
          </a:prstGeom>
        </p:spPr>
      </p:pic>
    </p:spTree>
    <p:extLst>
      <p:ext uri="{BB962C8B-B14F-4D97-AF65-F5344CB8AC3E}">
        <p14:creationId xmlns:p14="http://schemas.microsoft.com/office/powerpoint/2010/main" val="18448531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52A1-90FB-625A-66BF-9A2C9C50244E}"/>
              </a:ext>
            </a:extLst>
          </p:cNvPr>
          <p:cNvSpPr>
            <a:spLocks noGrp="1"/>
          </p:cNvSpPr>
          <p:nvPr>
            <p:ph type="title"/>
          </p:nvPr>
        </p:nvSpPr>
        <p:spPr/>
        <p:txBody>
          <a:bodyPr/>
          <a:lstStyle/>
          <a:p>
            <a:r>
              <a:rPr lang="en-IN" dirty="0"/>
              <a:t>Lab 16</a:t>
            </a:r>
          </a:p>
        </p:txBody>
      </p:sp>
      <p:sp>
        <p:nvSpPr>
          <p:cNvPr id="3" name="Content Placeholder 2">
            <a:extLst>
              <a:ext uri="{FF2B5EF4-FFF2-40B4-BE49-F238E27FC236}">
                <a16:creationId xmlns:a16="http://schemas.microsoft.com/office/drawing/2014/main" id="{454373E1-36FF-5D88-D2FC-9B4C3FE93315}"/>
              </a:ext>
            </a:extLst>
          </p:cNvPr>
          <p:cNvSpPr>
            <a:spLocks noGrp="1"/>
          </p:cNvSpPr>
          <p:nvPr>
            <p:ph idx="1"/>
          </p:nvPr>
        </p:nvSpPr>
        <p:spPr/>
        <p:txBody>
          <a:bodyPr/>
          <a:lstStyle/>
          <a:p>
            <a:r>
              <a:rPr lang="en-IN" dirty="0"/>
              <a:t>Conditional statement </a:t>
            </a:r>
          </a:p>
          <a:p>
            <a:r>
              <a:rPr lang="en-IN" dirty="0"/>
              <a:t>Recursive: Until conditional matches</a:t>
            </a:r>
          </a:p>
        </p:txBody>
      </p:sp>
    </p:spTree>
    <p:extLst>
      <p:ext uri="{BB962C8B-B14F-4D97-AF65-F5344CB8AC3E}">
        <p14:creationId xmlns:p14="http://schemas.microsoft.com/office/powerpoint/2010/main" val="1425526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F4B28-9047-3CE7-5090-0E9F53428C72}"/>
              </a:ext>
            </a:extLst>
          </p:cNvPr>
          <p:cNvSpPr>
            <a:spLocks noGrp="1"/>
          </p:cNvSpPr>
          <p:nvPr>
            <p:ph type="title"/>
          </p:nvPr>
        </p:nvSpPr>
        <p:spPr/>
        <p:txBody>
          <a:bodyPr/>
          <a:lstStyle/>
          <a:p>
            <a:r>
              <a:rPr lang="en-US" b="0" i="0" dirty="0">
                <a:solidFill>
                  <a:srgbClr val="0D0D0D"/>
                </a:solidFill>
                <a:effectLst/>
                <a:highlight>
                  <a:srgbClr val="FFFFFF"/>
                </a:highlight>
                <a:latin typeface="Söhne"/>
              </a:rPr>
              <a:t>Error Handling and Workflow Management in Argo</a:t>
            </a:r>
            <a:endParaRPr lang="en-IN" dirty="0"/>
          </a:p>
        </p:txBody>
      </p:sp>
      <p:sp>
        <p:nvSpPr>
          <p:cNvPr id="3" name="Content Placeholder 2">
            <a:extLst>
              <a:ext uri="{FF2B5EF4-FFF2-40B4-BE49-F238E27FC236}">
                <a16:creationId xmlns:a16="http://schemas.microsoft.com/office/drawing/2014/main" id="{9819D7D1-C7F7-3AB6-AFB0-94C2844CA70C}"/>
              </a:ext>
            </a:extLst>
          </p:cNvPr>
          <p:cNvSpPr>
            <a:spLocks noGrp="1"/>
          </p:cNvSpPr>
          <p:nvPr>
            <p:ph idx="1"/>
          </p:nvPr>
        </p:nvSpPr>
        <p:spPr/>
        <p:txBody>
          <a:bodyPr/>
          <a:lstStyle/>
          <a:p>
            <a:pPr marL="0" indent="0">
              <a:buNone/>
            </a:pPr>
            <a:r>
              <a:rPr lang="en-IN" b="1" i="0" dirty="0">
                <a:solidFill>
                  <a:srgbClr val="0D0D0D"/>
                </a:solidFill>
                <a:effectLst/>
                <a:highlight>
                  <a:srgbClr val="FFFFFF"/>
                </a:highlight>
                <a:latin typeface="+mj-lt"/>
              </a:rPr>
              <a:t>Retry Mechanisms</a:t>
            </a:r>
            <a:r>
              <a:rPr lang="en-IN" b="0" i="0" dirty="0">
                <a:solidFill>
                  <a:srgbClr val="0D0D0D"/>
                </a:solidFill>
                <a:effectLst/>
                <a:highlight>
                  <a:srgbClr val="FFFFFF"/>
                </a:highlight>
                <a:latin typeface="+mj-lt"/>
              </a:rPr>
              <a:t>:</a:t>
            </a:r>
            <a:r>
              <a:rPr lang="en-US" b="0" i="0" dirty="0">
                <a:solidFill>
                  <a:srgbClr val="0D0D0D"/>
                </a:solidFill>
                <a:effectLst/>
                <a:highlight>
                  <a:srgbClr val="FFFFFF"/>
                </a:highlight>
                <a:latin typeface="+mj-lt"/>
              </a:rPr>
              <a:t>Automatically re-running a failed step a certain number of times to try and complete it successfully.</a:t>
            </a:r>
          </a:p>
          <a:p>
            <a:pPr marL="0" indent="0">
              <a:buNone/>
            </a:pPr>
            <a:endParaRPr lang="en-US" dirty="0">
              <a:latin typeface="+mj-lt"/>
            </a:endParaRPr>
          </a:p>
          <a:p>
            <a:pPr marL="0" indent="0">
              <a:buNone/>
            </a:pPr>
            <a:r>
              <a:rPr lang="en-US" dirty="0">
                <a:latin typeface="+mj-lt"/>
              </a:rPr>
              <a:t>limit:</a:t>
            </a:r>
          </a:p>
          <a:p>
            <a:pPr marL="0" indent="0">
              <a:buNone/>
            </a:pPr>
            <a:r>
              <a:rPr lang="en-US" dirty="0">
                <a:latin typeface="+mj-lt"/>
              </a:rPr>
              <a:t>What it is: The maximum number of times a step will be retried if it fails.</a:t>
            </a:r>
          </a:p>
          <a:p>
            <a:pPr marL="0" indent="0">
              <a:buNone/>
            </a:pPr>
            <a:r>
              <a:rPr lang="en-US" dirty="0">
                <a:latin typeface="+mj-lt"/>
              </a:rPr>
              <a:t>Example: limit: 3 means the step will be retried up to 3 times.</a:t>
            </a:r>
          </a:p>
          <a:p>
            <a:pPr marL="0" indent="0">
              <a:buNone/>
            </a:pPr>
            <a:endParaRPr lang="en-IN" dirty="0"/>
          </a:p>
        </p:txBody>
      </p:sp>
    </p:spTree>
    <p:extLst>
      <p:ext uri="{BB962C8B-B14F-4D97-AF65-F5344CB8AC3E}">
        <p14:creationId xmlns:p14="http://schemas.microsoft.com/office/powerpoint/2010/main" val="24348041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AA6A1-BD6A-3BB5-E40A-D165C20F5669}"/>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193BB7D6-7E3E-721D-8B83-B93A243C21AB}"/>
              </a:ext>
            </a:extLst>
          </p:cNvPr>
          <p:cNvSpPr>
            <a:spLocks noGrp="1"/>
          </p:cNvSpPr>
          <p:nvPr>
            <p:ph idx="1"/>
          </p:nvPr>
        </p:nvSpPr>
        <p:spPr/>
        <p:txBody>
          <a:bodyPr/>
          <a:lstStyle/>
          <a:p>
            <a:pPr algn="l">
              <a:buFont typeface="Wingdings" panose="05000000000000000000" pitchFamily="2" charset="2"/>
              <a:buChar char="Ø"/>
            </a:pPr>
            <a:r>
              <a:rPr lang="en-US" b="1" i="0" dirty="0" err="1">
                <a:solidFill>
                  <a:srgbClr val="0D0D0D"/>
                </a:solidFill>
                <a:effectLst/>
                <a:highlight>
                  <a:srgbClr val="FFFFFF"/>
                </a:highlight>
                <a:latin typeface="+mj-lt"/>
              </a:rPr>
              <a:t>retryPolicy</a:t>
            </a:r>
            <a:r>
              <a:rPr lang="en-US" b="0" i="0" dirty="0">
                <a:solidFill>
                  <a:srgbClr val="0D0D0D"/>
                </a:solidFill>
                <a:effectLst/>
                <a:highlight>
                  <a:srgbClr val="FFFFFF"/>
                </a:highlight>
                <a:latin typeface="+mj-lt"/>
              </a:rPr>
              <a:t>:</a:t>
            </a:r>
          </a:p>
          <a:p>
            <a:pPr algn="l">
              <a:buFont typeface="Wingdings" panose="05000000000000000000" pitchFamily="2" charset="2"/>
              <a:buChar char="Ø"/>
            </a:pPr>
            <a:r>
              <a:rPr lang="en-US" b="1" i="0" dirty="0">
                <a:solidFill>
                  <a:srgbClr val="0D0D0D"/>
                </a:solidFill>
                <a:effectLst/>
                <a:highlight>
                  <a:srgbClr val="FFFFFF"/>
                </a:highlight>
                <a:latin typeface="+mj-lt"/>
              </a:rPr>
              <a:t>What it is</a:t>
            </a:r>
            <a:r>
              <a:rPr lang="en-US" b="0" i="0" dirty="0">
                <a:solidFill>
                  <a:srgbClr val="0D0D0D"/>
                </a:solidFill>
                <a:effectLst/>
                <a:highlight>
                  <a:srgbClr val="FFFFFF"/>
                </a:highlight>
                <a:latin typeface="+mj-lt"/>
              </a:rPr>
              <a:t>: Specifies the conditions under which a step will be retried.</a:t>
            </a:r>
          </a:p>
          <a:p>
            <a:pPr algn="l">
              <a:buFont typeface="Wingdings" panose="05000000000000000000" pitchFamily="2" charset="2"/>
              <a:buChar char="Ø"/>
            </a:pPr>
            <a:r>
              <a:rPr lang="en-US" b="1" i="0" dirty="0">
                <a:solidFill>
                  <a:srgbClr val="0D0D0D"/>
                </a:solidFill>
                <a:effectLst/>
                <a:highlight>
                  <a:srgbClr val="FFFFFF"/>
                </a:highlight>
                <a:latin typeface="+mj-lt"/>
              </a:rPr>
              <a:t>Options</a:t>
            </a:r>
            <a:r>
              <a:rPr lang="en-US" b="0" i="0" dirty="0">
                <a:solidFill>
                  <a:srgbClr val="0D0D0D"/>
                </a:solidFill>
                <a:effectLst/>
                <a:highlight>
                  <a:srgbClr val="FFFFFF"/>
                </a:highlight>
                <a:latin typeface="+mj-lt"/>
              </a:rPr>
              <a:t>:</a:t>
            </a:r>
          </a:p>
          <a:p>
            <a:pPr lvl="1" algn="l">
              <a:buFont typeface="Wingdings" panose="05000000000000000000" pitchFamily="2" charset="2"/>
              <a:buChar char="Ø"/>
            </a:pPr>
            <a:r>
              <a:rPr lang="en-US" sz="2800" b="1" i="0" dirty="0">
                <a:solidFill>
                  <a:srgbClr val="0D0D0D"/>
                </a:solidFill>
                <a:effectLst/>
                <a:highlight>
                  <a:srgbClr val="FFFFFF"/>
                </a:highlight>
                <a:latin typeface="+mj-lt"/>
              </a:rPr>
              <a:t>Always</a:t>
            </a:r>
            <a:r>
              <a:rPr lang="en-US" sz="2800" b="0" i="0" dirty="0">
                <a:solidFill>
                  <a:srgbClr val="0D0D0D"/>
                </a:solidFill>
                <a:effectLst/>
                <a:highlight>
                  <a:srgbClr val="FFFFFF"/>
                </a:highlight>
                <a:latin typeface="+mj-lt"/>
              </a:rPr>
              <a:t>: Retries on both errors and failures.</a:t>
            </a:r>
          </a:p>
          <a:p>
            <a:pPr lvl="1" algn="l">
              <a:buFont typeface="Wingdings" panose="05000000000000000000" pitchFamily="2" charset="2"/>
              <a:buChar char="Ø"/>
            </a:pPr>
            <a:r>
              <a:rPr lang="en-US" sz="2800" b="1" i="0" dirty="0" err="1">
                <a:solidFill>
                  <a:srgbClr val="0D0D0D"/>
                </a:solidFill>
                <a:effectLst/>
                <a:highlight>
                  <a:srgbClr val="FFFFFF"/>
                </a:highlight>
                <a:latin typeface="+mj-lt"/>
              </a:rPr>
              <a:t>OnFailure</a:t>
            </a:r>
            <a:r>
              <a:rPr lang="en-US" sz="2800" b="0" i="0" dirty="0">
                <a:solidFill>
                  <a:srgbClr val="0D0D0D"/>
                </a:solidFill>
                <a:effectLst/>
                <a:highlight>
                  <a:srgbClr val="FFFFFF"/>
                </a:highlight>
                <a:latin typeface="+mj-lt"/>
              </a:rPr>
              <a:t>: Retries only on step failures (default).</a:t>
            </a:r>
          </a:p>
          <a:p>
            <a:pPr lvl="1" algn="l">
              <a:buFont typeface="Wingdings" panose="05000000000000000000" pitchFamily="2" charset="2"/>
              <a:buChar char="Ø"/>
            </a:pPr>
            <a:r>
              <a:rPr lang="en-US" sz="2800" b="1" i="0" dirty="0" err="1">
                <a:solidFill>
                  <a:srgbClr val="0D0D0D"/>
                </a:solidFill>
                <a:effectLst/>
                <a:highlight>
                  <a:srgbClr val="FFFFFF"/>
                </a:highlight>
                <a:latin typeface="+mj-lt"/>
              </a:rPr>
              <a:t>OnError</a:t>
            </a:r>
            <a:r>
              <a:rPr lang="en-US" sz="2800" b="0" i="0" dirty="0">
                <a:solidFill>
                  <a:srgbClr val="0D0D0D"/>
                </a:solidFill>
                <a:effectLst/>
                <a:highlight>
                  <a:srgbClr val="FFFFFF"/>
                </a:highlight>
                <a:latin typeface="+mj-lt"/>
              </a:rPr>
              <a:t>: Retries only on errors.</a:t>
            </a:r>
          </a:p>
          <a:p>
            <a:r>
              <a:rPr lang="en-US" dirty="0"/>
              <a:t>Example: </a:t>
            </a:r>
            <a:r>
              <a:rPr lang="en-US" dirty="0" err="1"/>
              <a:t>retryPolicy</a:t>
            </a:r>
            <a:r>
              <a:rPr lang="en-US" dirty="0"/>
              <a:t>: </a:t>
            </a:r>
            <a:r>
              <a:rPr lang="en-US" dirty="0" err="1"/>
              <a:t>OnFailure</a:t>
            </a:r>
            <a:r>
              <a:rPr lang="en-US" dirty="0"/>
              <a:t> means the step will retry only if it fails.</a:t>
            </a:r>
            <a:endParaRPr lang="en-IN" dirty="0"/>
          </a:p>
        </p:txBody>
      </p:sp>
    </p:spTree>
    <p:extLst>
      <p:ext uri="{BB962C8B-B14F-4D97-AF65-F5344CB8AC3E}">
        <p14:creationId xmlns:p14="http://schemas.microsoft.com/office/powerpoint/2010/main" val="24382169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8D71D-97CF-99B5-6283-99DA419FA5D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20C09A1-864C-2D90-84EB-2D1AE7DF5A9B}"/>
              </a:ext>
            </a:extLst>
          </p:cNvPr>
          <p:cNvSpPr>
            <a:spLocks noGrp="1"/>
          </p:cNvSpPr>
          <p:nvPr>
            <p:ph idx="1"/>
          </p:nvPr>
        </p:nvSpPr>
        <p:spPr/>
        <p:txBody>
          <a:bodyPr/>
          <a:lstStyle/>
          <a:p>
            <a:r>
              <a:rPr lang="en-US" dirty="0">
                <a:latin typeface="+mj-lt"/>
              </a:rPr>
              <a:t>In Argo Workflows, the backoff mechanism uses an exponential back-off strategy. This means that when a task fails, the system waits for a certain duration before retrying it. If the task fails again, the wait duration increases exponentially with each subsequent failure.</a:t>
            </a:r>
          </a:p>
          <a:p>
            <a:r>
              <a:rPr lang="en-US" dirty="0" err="1">
                <a:latin typeface="+mj-lt"/>
              </a:rPr>
              <a:t>nodeAntiAffinity</a:t>
            </a:r>
            <a:r>
              <a:rPr lang="en-US" dirty="0">
                <a:latin typeface="+mj-lt"/>
              </a:rPr>
              <a:t> prevents running steps on the same host. Current implementation allows only empty </a:t>
            </a:r>
            <a:r>
              <a:rPr lang="en-US" dirty="0" err="1">
                <a:latin typeface="+mj-lt"/>
              </a:rPr>
              <a:t>nodeAntiAffinity</a:t>
            </a:r>
            <a:r>
              <a:rPr lang="en-US" dirty="0">
                <a:latin typeface="+mj-lt"/>
              </a:rPr>
              <a:t> (i.e. </a:t>
            </a:r>
            <a:r>
              <a:rPr lang="en-US" dirty="0" err="1">
                <a:latin typeface="+mj-lt"/>
              </a:rPr>
              <a:t>nodeAntiAffinity</a:t>
            </a:r>
            <a:r>
              <a:rPr lang="en-US" dirty="0">
                <a:latin typeface="+mj-lt"/>
              </a:rPr>
              <a:t>: {}) and by default it uses label kubernetes.io/hostname as the selector.</a:t>
            </a:r>
            <a:endParaRPr lang="en-IN" dirty="0">
              <a:latin typeface="+mj-lt"/>
            </a:endParaRPr>
          </a:p>
        </p:txBody>
      </p:sp>
    </p:spTree>
    <p:extLst>
      <p:ext uri="{BB962C8B-B14F-4D97-AF65-F5344CB8AC3E}">
        <p14:creationId xmlns:p14="http://schemas.microsoft.com/office/powerpoint/2010/main" val="11957665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0132A-FF43-B49C-ED01-A3058F73F787}"/>
              </a:ext>
            </a:extLst>
          </p:cNvPr>
          <p:cNvSpPr>
            <a:spLocks noGrp="1"/>
          </p:cNvSpPr>
          <p:nvPr>
            <p:ph type="title"/>
          </p:nvPr>
        </p:nvSpPr>
        <p:spPr/>
        <p:txBody>
          <a:bodyPr/>
          <a:lstStyle/>
          <a:p>
            <a:r>
              <a:rPr lang="en-IN" dirty="0"/>
              <a:t>..</a:t>
            </a:r>
          </a:p>
        </p:txBody>
      </p:sp>
      <p:pic>
        <p:nvPicPr>
          <p:cNvPr id="5" name="Content Placeholder 4">
            <a:extLst>
              <a:ext uri="{FF2B5EF4-FFF2-40B4-BE49-F238E27FC236}">
                <a16:creationId xmlns:a16="http://schemas.microsoft.com/office/drawing/2014/main" id="{2DA168FE-F80B-2920-EBDF-5FF8C49211D5}"/>
              </a:ext>
            </a:extLst>
          </p:cNvPr>
          <p:cNvPicPr>
            <a:picLocks noGrp="1" noChangeAspect="1"/>
          </p:cNvPicPr>
          <p:nvPr>
            <p:ph idx="1"/>
          </p:nvPr>
        </p:nvPicPr>
        <p:blipFill>
          <a:blip r:embed="rId2"/>
          <a:stretch>
            <a:fillRect/>
          </a:stretch>
        </p:blipFill>
        <p:spPr>
          <a:xfrm>
            <a:off x="1498600" y="1511300"/>
            <a:ext cx="9309100" cy="4876799"/>
          </a:xfrm>
        </p:spPr>
      </p:pic>
    </p:spTree>
    <p:extLst>
      <p:ext uri="{BB962C8B-B14F-4D97-AF65-F5344CB8AC3E}">
        <p14:creationId xmlns:p14="http://schemas.microsoft.com/office/powerpoint/2010/main" val="33269896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79A1-21B8-D6F2-DAAF-59EFE3D3940F}"/>
              </a:ext>
            </a:extLst>
          </p:cNvPr>
          <p:cNvSpPr>
            <a:spLocks noGrp="1"/>
          </p:cNvSpPr>
          <p:nvPr>
            <p:ph type="title"/>
          </p:nvPr>
        </p:nvSpPr>
        <p:spPr/>
        <p:txBody>
          <a:bodyPr/>
          <a:lstStyle/>
          <a:p>
            <a:r>
              <a:rPr lang="en-IN" dirty="0"/>
              <a:t>Exit handlers</a:t>
            </a:r>
          </a:p>
        </p:txBody>
      </p:sp>
      <p:sp>
        <p:nvSpPr>
          <p:cNvPr id="3" name="Content Placeholder 2">
            <a:extLst>
              <a:ext uri="{FF2B5EF4-FFF2-40B4-BE49-F238E27FC236}">
                <a16:creationId xmlns:a16="http://schemas.microsoft.com/office/drawing/2014/main" id="{DD845032-DB65-0889-BB98-1A0B361BBB0B}"/>
              </a:ext>
            </a:extLst>
          </p:cNvPr>
          <p:cNvSpPr>
            <a:spLocks noGrp="1"/>
          </p:cNvSpPr>
          <p:nvPr>
            <p:ph idx="1"/>
          </p:nvPr>
        </p:nvSpPr>
        <p:spPr/>
        <p:txBody>
          <a:bodyPr>
            <a:noAutofit/>
          </a:bodyPr>
          <a:lstStyle/>
          <a:p>
            <a:r>
              <a:rPr lang="en-US" dirty="0">
                <a:latin typeface="+mj-lt"/>
              </a:rPr>
              <a:t>An exit handler is a template that always executes, irrespective of success or failure, at the end of the workflow.</a:t>
            </a:r>
          </a:p>
          <a:p>
            <a:r>
              <a:rPr lang="en-US" dirty="0">
                <a:latin typeface="+mj-lt"/>
              </a:rPr>
              <a:t>Some common use cases of exit handlers are:</a:t>
            </a:r>
          </a:p>
          <a:p>
            <a:endParaRPr lang="en-US" dirty="0">
              <a:latin typeface="+mj-lt"/>
            </a:endParaRPr>
          </a:p>
          <a:p>
            <a:pPr lvl="1">
              <a:buFont typeface="Wingdings" panose="05000000000000000000" pitchFamily="2" charset="2"/>
              <a:buChar char="Ø"/>
            </a:pPr>
            <a:r>
              <a:rPr lang="en-US" dirty="0">
                <a:latin typeface="+mj-lt"/>
              </a:rPr>
              <a:t>cleaning up after a workflow runs</a:t>
            </a:r>
          </a:p>
          <a:p>
            <a:pPr lvl="1">
              <a:buFont typeface="Wingdings" panose="05000000000000000000" pitchFamily="2" charset="2"/>
              <a:buChar char="Ø"/>
            </a:pPr>
            <a:r>
              <a:rPr lang="en-US" dirty="0">
                <a:latin typeface="+mj-lt"/>
              </a:rPr>
              <a:t>sending notifications of workflow status (e.g., e-mail/Slack)</a:t>
            </a:r>
          </a:p>
          <a:p>
            <a:pPr lvl="1">
              <a:buFont typeface="Wingdings" panose="05000000000000000000" pitchFamily="2" charset="2"/>
              <a:buChar char="Ø"/>
            </a:pPr>
            <a:r>
              <a:rPr lang="en-US" dirty="0">
                <a:latin typeface="+mj-lt"/>
              </a:rPr>
              <a:t>posting the pass/fail status to a web-hook result (e.g. GitHub build result)</a:t>
            </a:r>
          </a:p>
          <a:p>
            <a:pPr lvl="1">
              <a:buFont typeface="Wingdings" panose="05000000000000000000" pitchFamily="2" charset="2"/>
              <a:buChar char="Ø"/>
            </a:pPr>
            <a:r>
              <a:rPr lang="en-US" dirty="0">
                <a:latin typeface="+mj-lt"/>
              </a:rPr>
              <a:t>resubmitting or submitting another workflow</a:t>
            </a:r>
            <a:endParaRPr lang="en-IN" dirty="0">
              <a:latin typeface="+mj-lt"/>
            </a:endParaRPr>
          </a:p>
        </p:txBody>
      </p:sp>
    </p:spTree>
    <p:extLst>
      <p:ext uri="{BB962C8B-B14F-4D97-AF65-F5344CB8AC3E}">
        <p14:creationId xmlns:p14="http://schemas.microsoft.com/office/powerpoint/2010/main" val="28913410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D82EB-2D49-E79D-89BC-7807FCF37BAF}"/>
              </a:ext>
            </a:extLst>
          </p:cNvPr>
          <p:cNvSpPr>
            <a:spLocks noGrp="1"/>
          </p:cNvSpPr>
          <p:nvPr>
            <p:ph type="title"/>
          </p:nvPr>
        </p:nvSpPr>
        <p:spPr/>
        <p:txBody>
          <a:bodyPr/>
          <a:lstStyle/>
          <a:p>
            <a:r>
              <a:rPr lang="en-IN" dirty="0"/>
              <a:t>Timeouts</a:t>
            </a:r>
          </a:p>
        </p:txBody>
      </p:sp>
      <p:sp>
        <p:nvSpPr>
          <p:cNvPr id="3" name="Content Placeholder 2">
            <a:extLst>
              <a:ext uri="{FF2B5EF4-FFF2-40B4-BE49-F238E27FC236}">
                <a16:creationId xmlns:a16="http://schemas.microsoft.com/office/drawing/2014/main" id="{67B16523-9B2F-1384-0B4A-A0B272C8912F}"/>
              </a:ext>
            </a:extLst>
          </p:cNvPr>
          <p:cNvSpPr>
            <a:spLocks noGrp="1"/>
          </p:cNvSpPr>
          <p:nvPr>
            <p:ph idx="1"/>
          </p:nvPr>
        </p:nvSpPr>
        <p:spPr/>
        <p:txBody>
          <a:bodyPr/>
          <a:lstStyle/>
          <a:p>
            <a:r>
              <a:rPr lang="en-US" dirty="0"/>
              <a:t>You can use the field </a:t>
            </a:r>
            <a:r>
              <a:rPr lang="en-US" dirty="0" err="1"/>
              <a:t>activeDeadlineSeconds</a:t>
            </a:r>
            <a:r>
              <a:rPr lang="en-US" dirty="0"/>
              <a:t> to limit the elapsed time for a workflow:</a:t>
            </a:r>
            <a:endParaRPr lang="en-IN" dirty="0"/>
          </a:p>
        </p:txBody>
      </p:sp>
      <p:pic>
        <p:nvPicPr>
          <p:cNvPr id="5" name="Picture 4">
            <a:extLst>
              <a:ext uri="{FF2B5EF4-FFF2-40B4-BE49-F238E27FC236}">
                <a16:creationId xmlns:a16="http://schemas.microsoft.com/office/drawing/2014/main" id="{DE6FB626-763E-9D1D-AE23-62E0A313DFFF}"/>
              </a:ext>
            </a:extLst>
          </p:cNvPr>
          <p:cNvPicPr>
            <a:picLocks noChangeAspect="1"/>
          </p:cNvPicPr>
          <p:nvPr/>
        </p:nvPicPr>
        <p:blipFill>
          <a:blip r:embed="rId2"/>
          <a:stretch>
            <a:fillRect/>
          </a:stretch>
        </p:blipFill>
        <p:spPr>
          <a:xfrm>
            <a:off x="1244470" y="2849525"/>
            <a:ext cx="8318629" cy="3462375"/>
          </a:xfrm>
          <a:prstGeom prst="rect">
            <a:avLst/>
          </a:prstGeom>
        </p:spPr>
      </p:pic>
    </p:spTree>
    <p:extLst>
      <p:ext uri="{BB962C8B-B14F-4D97-AF65-F5344CB8AC3E}">
        <p14:creationId xmlns:p14="http://schemas.microsoft.com/office/powerpoint/2010/main" val="33375994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D5A8-9176-9CE0-C0E4-3D3C29426B65}"/>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E55454CE-D683-E54B-5795-F78E8CF9E0CA}"/>
              </a:ext>
            </a:extLst>
          </p:cNvPr>
          <p:cNvSpPr>
            <a:spLocks noGrp="1"/>
          </p:cNvSpPr>
          <p:nvPr>
            <p:ph idx="1"/>
          </p:nvPr>
        </p:nvSpPr>
        <p:spPr>
          <a:xfrm>
            <a:off x="838200" y="1825625"/>
            <a:ext cx="10515600" cy="11175048"/>
          </a:xfrm>
        </p:spPr>
        <p:txBody>
          <a:bodyPr/>
          <a:lstStyle/>
          <a:p>
            <a:r>
              <a:rPr lang="en-US" b="0" i="0" dirty="0">
                <a:effectLst/>
                <a:highlight>
                  <a:srgbClr val="FFFFFF"/>
                </a:highlight>
                <a:latin typeface="Roboto" panose="02000000000000000000" pitchFamily="2" charset="0"/>
              </a:rPr>
              <a:t>You can limit the elapsed time for a specific template as well:</a:t>
            </a:r>
            <a:endParaRPr lang="en-IN" dirty="0"/>
          </a:p>
        </p:txBody>
      </p:sp>
      <p:pic>
        <p:nvPicPr>
          <p:cNvPr id="5" name="Picture 4">
            <a:extLst>
              <a:ext uri="{FF2B5EF4-FFF2-40B4-BE49-F238E27FC236}">
                <a16:creationId xmlns:a16="http://schemas.microsoft.com/office/drawing/2014/main" id="{03F090E9-DB28-A835-A460-316B3C2811AE}"/>
              </a:ext>
            </a:extLst>
          </p:cNvPr>
          <p:cNvPicPr>
            <a:picLocks noChangeAspect="1"/>
          </p:cNvPicPr>
          <p:nvPr/>
        </p:nvPicPr>
        <p:blipFill>
          <a:blip r:embed="rId2"/>
          <a:stretch>
            <a:fillRect/>
          </a:stretch>
        </p:blipFill>
        <p:spPr>
          <a:xfrm>
            <a:off x="3663825" y="2778091"/>
            <a:ext cx="4864350" cy="3343309"/>
          </a:xfrm>
          <a:prstGeom prst="rect">
            <a:avLst/>
          </a:prstGeom>
        </p:spPr>
      </p:pic>
    </p:spTree>
    <p:extLst>
      <p:ext uri="{BB962C8B-B14F-4D97-AF65-F5344CB8AC3E}">
        <p14:creationId xmlns:p14="http://schemas.microsoft.com/office/powerpoint/2010/main" val="9415663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5CDA68F-74E4-920F-350B-0700CA9E7885}"/>
              </a:ext>
            </a:extLst>
          </p:cNvPr>
          <p:cNvPicPr>
            <a:picLocks noGrp="1" noChangeAspect="1"/>
          </p:cNvPicPr>
          <p:nvPr>
            <p:ph idx="1"/>
          </p:nvPr>
        </p:nvPicPr>
        <p:blipFill>
          <a:blip r:embed="rId2"/>
          <a:stretch>
            <a:fillRect/>
          </a:stretch>
        </p:blipFill>
        <p:spPr>
          <a:xfrm>
            <a:off x="838200" y="1270000"/>
            <a:ext cx="10515600" cy="4768188"/>
          </a:xfrm>
        </p:spPr>
      </p:pic>
    </p:spTree>
    <p:extLst>
      <p:ext uri="{BB962C8B-B14F-4D97-AF65-F5344CB8AC3E}">
        <p14:creationId xmlns:p14="http://schemas.microsoft.com/office/powerpoint/2010/main" val="3342118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84DE7-8BD9-D692-1551-DFC1151E8701}"/>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0028AAD7-CEA4-BE56-5D99-94BAA7177AAB}"/>
              </a:ext>
            </a:extLst>
          </p:cNvPr>
          <p:cNvSpPr>
            <a:spLocks noGrp="1"/>
          </p:cNvSpPr>
          <p:nvPr>
            <p:ph idx="1"/>
          </p:nvPr>
        </p:nvSpPr>
        <p:spPr/>
        <p:txBody>
          <a:bodyPr/>
          <a:lstStyle/>
          <a:p>
            <a:r>
              <a:rPr lang="en-US" dirty="0">
                <a:latin typeface="+mj-lt"/>
              </a:rPr>
              <a:t>In the above diagram, we have Argo namespace. In Argo namespace Workflow controller and Argo server is running, and Argo server is connected to Argo Server Service.</a:t>
            </a:r>
          </a:p>
          <a:p>
            <a:r>
              <a:rPr lang="en-US" dirty="0">
                <a:latin typeface="+mj-lt"/>
              </a:rPr>
              <a:t>As well to communicate Argo, we have Argo cli and Argo UI option are available.</a:t>
            </a:r>
          </a:p>
          <a:p>
            <a:r>
              <a:rPr lang="en-US" dirty="0">
                <a:latin typeface="+mj-lt"/>
              </a:rPr>
              <a:t>The Workflow Controller and Argo Server both run in the </a:t>
            </a:r>
            <a:r>
              <a:rPr lang="en-US" dirty="0" err="1">
                <a:latin typeface="+mj-lt"/>
              </a:rPr>
              <a:t>argo</a:t>
            </a:r>
            <a:r>
              <a:rPr lang="en-US" dirty="0">
                <a:latin typeface="+mj-lt"/>
              </a:rPr>
              <a:t> namespace</a:t>
            </a:r>
          </a:p>
          <a:p>
            <a:endParaRPr lang="en-IN" dirty="0"/>
          </a:p>
        </p:txBody>
      </p:sp>
    </p:spTree>
    <p:extLst>
      <p:ext uri="{BB962C8B-B14F-4D97-AF65-F5344CB8AC3E}">
        <p14:creationId xmlns:p14="http://schemas.microsoft.com/office/powerpoint/2010/main" val="10591955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AB90-AC36-F539-C591-1A38C52CB3AA}"/>
              </a:ext>
            </a:extLst>
          </p:cNvPr>
          <p:cNvSpPr>
            <a:spLocks noGrp="1"/>
          </p:cNvSpPr>
          <p:nvPr>
            <p:ph type="title"/>
          </p:nvPr>
        </p:nvSpPr>
        <p:spPr/>
        <p:txBody>
          <a:bodyPr/>
          <a:lstStyle/>
          <a:p>
            <a:r>
              <a:rPr lang="en-IN" dirty="0"/>
              <a:t>..</a:t>
            </a:r>
          </a:p>
        </p:txBody>
      </p:sp>
      <p:pic>
        <p:nvPicPr>
          <p:cNvPr id="5" name="Picture 4">
            <a:extLst>
              <a:ext uri="{FF2B5EF4-FFF2-40B4-BE49-F238E27FC236}">
                <a16:creationId xmlns:a16="http://schemas.microsoft.com/office/drawing/2014/main" id="{2768601B-B06E-B184-C243-33A43470F4CE}"/>
              </a:ext>
            </a:extLst>
          </p:cNvPr>
          <p:cNvPicPr>
            <a:picLocks noChangeAspect="1"/>
          </p:cNvPicPr>
          <p:nvPr/>
        </p:nvPicPr>
        <p:blipFill>
          <a:blip r:embed="rId2"/>
          <a:stretch>
            <a:fillRect/>
          </a:stretch>
        </p:blipFill>
        <p:spPr>
          <a:xfrm>
            <a:off x="304189" y="1690688"/>
            <a:ext cx="11887811" cy="4664157"/>
          </a:xfrm>
          <a:prstGeom prst="rect">
            <a:avLst/>
          </a:prstGeom>
        </p:spPr>
      </p:pic>
    </p:spTree>
    <p:extLst>
      <p:ext uri="{BB962C8B-B14F-4D97-AF65-F5344CB8AC3E}">
        <p14:creationId xmlns:p14="http://schemas.microsoft.com/office/powerpoint/2010/main" val="34867824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F797C-4C44-7DB9-EDFB-0A074B1CAB97}"/>
              </a:ext>
            </a:extLst>
          </p:cNvPr>
          <p:cNvSpPr>
            <a:spLocks noGrp="1"/>
          </p:cNvSpPr>
          <p:nvPr>
            <p:ph type="title"/>
          </p:nvPr>
        </p:nvSpPr>
        <p:spPr/>
        <p:txBody>
          <a:bodyPr/>
          <a:lstStyle/>
          <a:p>
            <a:r>
              <a:rPr lang="en-IN" dirty="0"/>
              <a:t>Exit handler</a:t>
            </a:r>
          </a:p>
        </p:txBody>
      </p:sp>
      <p:pic>
        <p:nvPicPr>
          <p:cNvPr id="5" name="Picture 4">
            <a:extLst>
              <a:ext uri="{FF2B5EF4-FFF2-40B4-BE49-F238E27FC236}">
                <a16:creationId xmlns:a16="http://schemas.microsoft.com/office/drawing/2014/main" id="{2C5389CA-4BE4-56AA-26EA-4D2DDE044732}"/>
              </a:ext>
            </a:extLst>
          </p:cNvPr>
          <p:cNvPicPr>
            <a:picLocks noChangeAspect="1"/>
          </p:cNvPicPr>
          <p:nvPr/>
        </p:nvPicPr>
        <p:blipFill>
          <a:blip r:embed="rId2"/>
          <a:stretch>
            <a:fillRect/>
          </a:stretch>
        </p:blipFill>
        <p:spPr>
          <a:xfrm>
            <a:off x="1168400" y="2444699"/>
            <a:ext cx="10058400" cy="4048176"/>
          </a:xfrm>
          <a:prstGeom prst="rect">
            <a:avLst/>
          </a:prstGeom>
        </p:spPr>
      </p:pic>
    </p:spTree>
    <p:extLst>
      <p:ext uri="{BB962C8B-B14F-4D97-AF65-F5344CB8AC3E}">
        <p14:creationId xmlns:p14="http://schemas.microsoft.com/office/powerpoint/2010/main" val="25019157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1A026-BBF1-CFB5-E2D2-BC8905327614}"/>
              </a:ext>
            </a:extLst>
          </p:cNvPr>
          <p:cNvSpPr>
            <a:spLocks noGrp="1"/>
          </p:cNvSpPr>
          <p:nvPr>
            <p:ph type="title"/>
          </p:nvPr>
        </p:nvSpPr>
        <p:spPr/>
        <p:txBody>
          <a:bodyPr/>
          <a:lstStyle/>
          <a:p>
            <a:r>
              <a:rPr lang="en-IN" dirty="0"/>
              <a:t>Retry watch command</a:t>
            </a:r>
          </a:p>
        </p:txBody>
      </p:sp>
      <p:pic>
        <p:nvPicPr>
          <p:cNvPr id="5" name="Picture 4">
            <a:extLst>
              <a:ext uri="{FF2B5EF4-FFF2-40B4-BE49-F238E27FC236}">
                <a16:creationId xmlns:a16="http://schemas.microsoft.com/office/drawing/2014/main" id="{88FF9902-212E-99A2-8AF6-D9C0A4EF0BC7}"/>
              </a:ext>
            </a:extLst>
          </p:cNvPr>
          <p:cNvPicPr>
            <a:picLocks noChangeAspect="1"/>
          </p:cNvPicPr>
          <p:nvPr/>
        </p:nvPicPr>
        <p:blipFill>
          <a:blip r:embed="rId2"/>
          <a:stretch>
            <a:fillRect/>
          </a:stretch>
        </p:blipFill>
        <p:spPr>
          <a:xfrm>
            <a:off x="1018914" y="2120832"/>
            <a:ext cx="10154172" cy="4076767"/>
          </a:xfrm>
          <a:prstGeom prst="rect">
            <a:avLst/>
          </a:prstGeom>
        </p:spPr>
      </p:pic>
    </p:spTree>
    <p:extLst>
      <p:ext uri="{BB962C8B-B14F-4D97-AF65-F5344CB8AC3E}">
        <p14:creationId xmlns:p14="http://schemas.microsoft.com/office/powerpoint/2010/main" val="35046231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22A0-55AF-CAD6-D848-F4B5FB3376D3}"/>
              </a:ext>
            </a:extLst>
          </p:cNvPr>
          <p:cNvSpPr>
            <a:spLocks noGrp="1"/>
          </p:cNvSpPr>
          <p:nvPr>
            <p:ph type="title"/>
          </p:nvPr>
        </p:nvSpPr>
        <p:spPr/>
        <p:txBody>
          <a:bodyPr/>
          <a:lstStyle/>
          <a:p>
            <a:r>
              <a:rPr lang="en-IN" dirty="0"/>
              <a:t>..</a:t>
            </a:r>
          </a:p>
        </p:txBody>
      </p:sp>
      <p:pic>
        <p:nvPicPr>
          <p:cNvPr id="5" name="Picture 4">
            <a:extLst>
              <a:ext uri="{FF2B5EF4-FFF2-40B4-BE49-F238E27FC236}">
                <a16:creationId xmlns:a16="http://schemas.microsoft.com/office/drawing/2014/main" id="{AB328093-5711-8F96-D469-9A250D9833F2}"/>
              </a:ext>
            </a:extLst>
          </p:cNvPr>
          <p:cNvPicPr>
            <a:picLocks noChangeAspect="1"/>
          </p:cNvPicPr>
          <p:nvPr/>
        </p:nvPicPr>
        <p:blipFill>
          <a:blip r:embed="rId2"/>
          <a:stretch>
            <a:fillRect/>
          </a:stretch>
        </p:blipFill>
        <p:spPr>
          <a:xfrm>
            <a:off x="927100" y="1690688"/>
            <a:ext cx="8509000" cy="3721150"/>
          </a:xfrm>
          <a:prstGeom prst="rect">
            <a:avLst/>
          </a:prstGeom>
        </p:spPr>
      </p:pic>
    </p:spTree>
    <p:extLst>
      <p:ext uri="{BB962C8B-B14F-4D97-AF65-F5344CB8AC3E}">
        <p14:creationId xmlns:p14="http://schemas.microsoft.com/office/powerpoint/2010/main" val="12850613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F04FA-1BAE-D075-6233-50DCB708CDAE}"/>
              </a:ext>
            </a:extLst>
          </p:cNvPr>
          <p:cNvSpPr>
            <a:spLocks noGrp="1"/>
          </p:cNvSpPr>
          <p:nvPr>
            <p:ph type="title"/>
          </p:nvPr>
        </p:nvSpPr>
        <p:spPr/>
        <p:txBody>
          <a:bodyPr/>
          <a:lstStyle/>
          <a:p>
            <a:r>
              <a:rPr lang="en-IN" dirty="0"/>
              <a:t>..</a:t>
            </a:r>
          </a:p>
        </p:txBody>
      </p:sp>
      <p:pic>
        <p:nvPicPr>
          <p:cNvPr id="5" name="Picture 4">
            <a:extLst>
              <a:ext uri="{FF2B5EF4-FFF2-40B4-BE49-F238E27FC236}">
                <a16:creationId xmlns:a16="http://schemas.microsoft.com/office/drawing/2014/main" id="{922DCB84-2686-3B62-A52A-DEB2750EA819}"/>
              </a:ext>
            </a:extLst>
          </p:cNvPr>
          <p:cNvPicPr>
            <a:picLocks noChangeAspect="1"/>
          </p:cNvPicPr>
          <p:nvPr/>
        </p:nvPicPr>
        <p:blipFill>
          <a:blip r:embed="rId2"/>
          <a:stretch>
            <a:fillRect/>
          </a:stretch>
        </p:blipFill>
        <p:spPr>
          <a:xfrm>
            <a:off x="838200" y="2559005"/>
            <a:ext cx="9169400" cy="3194095"/>
          </a:xfrm>
          <a:prstGeom prst="rect">
            <a:avLst/>
          </a:prstGeom>
        </p:spPr>
      </p:pic>
    </p:spTree>
    <p:extLst>
      <p:ext uri="{BB962C8B-B14F-4D97-AF65-F5344CB8AC3E}">
        <p14:creationId xmlns:p14="http://schemas.microsoft.com/office/powerpoint/2010/main" val="14020778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4E30-3ED2-1182-4095-98EEF55F8087}"/>
              </a:ext>
            </a:extLst>
          </p:cNvPr>
          <p:cNvSpPr>
            <a:spLocks noGrp="1"/>
          </p:cNvSpPr>
          <p:nvPr>
            <p:ph type="title"/>
          </p:nvPr>
        </p:nvSpPr>
        <p:spPr/>
        <p:txBody>
          <a:bodyPr/>
          <a:lstStyle/>
          <a:p>
            <a:r>
              <a:rPr lang="en-IN"/>
              <a:t>Lab 17</a:t>
            </a:r>
            <a:endParaRPr lang="en-IN" dirty="0"/>
          </a:p>
        </p:txBody>
      </p:sp>
      <p:sp>
        <p:nvSpPr>
          <p:cNvPr id="3" name="Content Placeholder 2">
            <a:extLst>
              <a:ext uri="{FF2B5EF4-FFF2-40B4-BE49-F238E27FC236}">
                <a16:creationId xmlns:a16="http://schemas.microsoft.com/office/drawing/2014/main" id="{BF50F2E5-4C8B-7BA6-D534-E1341F724E6A}"/>
              </a:ext>
            </a:extLst>
          </p:cNvPr>
          <p:cNvSpPr>
            <a:spLocks noGrp="1"/>
          </p:cNvSpPr>
          <p:nvPr>
            <p:ph idx="1"/>
          </p:nvPr>
        </p:nvSpPr>
        <p:spPr/>
        <p:txBody>
          <a:bodyPr/>
          <a:lstStyle/>
          <a:p>
            <a:r>
              <a:rPr lang="en-IN" dirty="0">
                <a:latin typeface="+mj-lt"/>
              </a:rPr>
              <a:t>Error Handling</a:t>
            </a:r>
          </a:p>
          <a:p>
            <a:r>
              <a:rPr lang="en-IN" dirty="0">
                <a:latin typeface="+mj-lt"/>
              </a:rPr>
              <a:t>Retry</a:t>
            </a:r>
          </a:p>
          <a:p>
            <a:pPr marL="0" indent="0">
              <a:buNone/>
            </a:pPr>
            <a:endParaRPr lang="en-IN" dirty="0"/>
          </a:p>
        </p:txBody>
      </p:sp>
    </p:spTree>
    <p:extLst>
      <p:ext uri="{BB962C8B-B14F-4D97-AF65-F5344CB8AC3E}">
        <p14:creationId xmlns:p14="http://schemas.microsoft.com/office/powerpoint/2010/main" val="19024151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FF38C-0119-B30B-5865-7E849CD94938}"/>
              </a:ext>
            </a:extLst>
          </p:cNvPr>
          <p:cNvSpPr>
            <a:spLocks noGrp="1"/>
          </p:cNvSpPr>
          <p:nvPr>
            <p:ph type="title"/>
          </p:nvPr>
        </p:nvSpPr>
        <p:spPr/>
        <p:txBody>
          <a:bodyPr/>
          <a:lstStyle/>
          <a:p>
            <a:r>
              <a:rPr lang="en-IN" dirty="0" err="1"/>
              <a:t>WorkflowTemplate</a:t>
            </a:r>
            <a:endParaRPr lang="en-IN" dirty="0"/>
          </a:p>
        </p:txBody>
      </p:sp>
      <p:sp>
        <p:nvSpPr>
          <p:cNvPr id="3" name="Content Placeholder 2">
            <a:extLst>
              <a:ext uri="{FF2B5EF4-FFF2-40B4-BE49-F238E27FC236}">
                <a16:creationId xmlns:a16="http://schemas.microsoft.com/office/drawing/2014/main" id="{1322751C-AC7B-B6A8-D724-10CB8BAE7449}"/>
              </a:ext>
            </a:extLst>
          </p:cNvPr>
          <p:cNvSpPr>
            <a:spLocks noGrp="1"/>
          </p:cNvSpPr>
          <p:nvPr>
            <p:ph idx="1"/>
          </p:nvPr>
        </p:nvSpPr>
        <p:spPr/>
        <p:txBody>
          <a:bodyPr/>
          <a:lstStyle/>
          <a:p>
            <a:r>
              <a:rPr lang="en-IN" dirty="0">
                <a:latin typeface="+mj-lt"/>
              </a:rPr>
              <a:t>Overview: </a:t>
            </a:r>
            <a:r>
              <a:rPr lang="en-IN" dirty="0">
                <a:effectLst/>
                <a:latin typeface="+mj-lt"/>
                <a:ea typeface="Calibri" panose="020F0502020204030204" pitchFamily="34" charset="0"/>
              </a:rPr>
              <a:t>Predefined blueprint for entire workflows, which can be used to create the workflow</a:t>
            </a:r>
            <a:endParaRPr lang="en-IN" dirty="0">
              <a:latin typeface="+mj-lt"/>
            </a:endParaRPr>
          </a:p>
          <a:p>
            <a:endParaRPr lang="en-IN" dirty="0">
              <a:latin typeface="+mj-lt"/>
            </a:endParaRPr>
          </a:p>
          <a:p>
            <a:r>
              <a:rPr lang="en-IN" dirty="0">
                <a:latin typeface="+mj-lt"/>
              </a:rPr>
              <a:t>Two types of </a:t>
            </a:r>
            <a:r>
              <a:rPr lang="en-IN" dirty="0" err="1">
                <a:latin typeface="+mj-lt"/>
              </a:rPr>
              <a:t>WorkflowTemplate</a:t>
            </a:r>
            <a:endParaRPr lang="en-IN" dirty="0">
              <a:latin typeface="+mj-lt"/>
            </a:endParaRPr>
          </a:p>
          <a:p>
            <a:r>
              <a:rPr lang="en-IN" dirty="0" err="1">
                <a:latin typeface="+mj-lt"/>
              </a:rPr>
              <a:t>WorkflowTemplate</a:t>
            </a:r>
            <a:endParaRPr lang="en-IN" dirty="0">
              <a:latin typeface="+mj-lt"/>
            </a:endParaRPr>
          </a:p>
          <a:p>
            <a:r>
              <a:rPr lang="en-IN" dirty="0" err="1">
                <a:latin typeface="+mj-lt"/>
              </a:rPr>
              <a:t>ClusterWorkfloTemplate</a:t>
            </a:r>
            <a:endParaRPr lang="en-IN" dirty="0">
              <a:latin typeface="+mj-lt"/>
            </a:endParaRPr>
          </a:p>
          <a:p>
            <a:endParaRPr lang="en-IN" dirty="0"/>
          </a:p>
        </p:txBody>
      </p:sp>
    </p:spTree>
    <p:extLst>
      <p:ext uri="{BB962C8B-B14F-4D97-AF65-F5344CB8AC3E}">
        <p14:creationId xmlns:p14="http://schemas.microsoft.com/office/powerpoint/2010/main" val="21772556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F232-1E37-702C-98EA-875B42408C8E}"/>
              </a:ext>
            </a:extLst>
          </p:cNvPr>
          <p:cNvSpPr>
            <a:spLocks noGrp="1"/>
          </p:cNvSpPr>
          <p:nvPr>
            <p:ph type="title"/>
          </p:nvPr>
        </p:nvSpPr>
        <p:spPr/>
        <p:txBody>
          <a:bodyPr/>
          <a:lstStyle/>
          <a:p>
            <a:r>
              <a:rPr lang="en-IN" dirty="0"/>
              <a:t>Definition</a:t>
            </a:r>
          </a:p>
        </p:txBody>
      </p:sp>
      <p:sp>
        <p:nvSpPr>
          <p:cNvPr id="3" name="Content Placeholder 2">
            <a:extLst>
              <a:ext uri="{FF2B5EF4-FFF2-40B4-BE49-F238E27FC236}">
                <a16:creationId xmlns:a16="http://schemas.microsoft.com/office/drawing/2014/main" id="{00DE7791-37AE-9808-6545-08B377191F46}"/>
              </a:ext>
            </a:extLst>
          </p:cNvPr>
          <p:cNvSpPr>
            <a:spLocks noGrp="1"/>
          </p:cNvSpPr>
          <p:nvPr>
            <p:ph idx="1"/>
          </p:nvPr>
        </p:nvSpPr>
        <p:spPr/>
        <p:txBody>
          <a:bodyPr>
            <a:noAutofit/>
          </a:bodyPr>
          <a:lstStyle/>
          <a:p>
            <a:r>
              <a:rPr lang="en-US" dirty="0" err="1">
                <a:latin typeface="+mj-lt"/>
              </a:rPr>
              <a:t>ClusterWorkflowTemplates</a:t>
            </a:r>
            <a:r>
              <a:rPr lang="en-US" dirty="0">
                <a:latin typeface="+mj-lt"/>
              </a:rPr>
              <a:t> are like master blueprints for workflows that you can use across the entire cluster, similar to how a master key works for all the rooms in a building. </a:t>
            </a:r>
          </a:p>
          <a:p>
            <a:r>
              <a:rPr lang="en-US" dirty="0">
                <a:latin typeface="+mj-lt"/>
              </a:rPr>
              <a:t>Once created at the cluster level, they can be used in any namespace within the cluster, making them accessible from anywhere in your system.</a:t>
            </a:r>
          </a:p>
          <a:p>
            <a:r>
              <a:rPr lang="en-IN" dirty="0" err="1">
                <a:effectLst/>
                <a:latin typeface="+mj-lt"/>
                <a:ea typeface="Calibri" panose="020F0502020204030204" pitchFamily="34" charset="0"/>
              </a:rPr>
              <a:t>WorkflowTemplates</a:t>
            </a:r>
            <a:r>
              <a:rPr lang="en-IN" dirty="0">
                <a:effectLst/>
                <a:latin typeface="+mj-lt"/>
                <a:ea typeface="Calibri" panose="020F0502020204030204" pitchFamily="34" charset="0"/>
              </a:rPr>
              <a:t> are like ready-made instructions for tasks in your cluster. They act as templates that you can reuse whenever you need to perform certain tasks. You can think of them as pre-designed plans that you can quickly use to carry out specific actions within your system</a:t>
            </a:r>
            <a:endParaRPr lang="en-IN" dirty="0">
              <a:latin typeface="+mj-lt"/>
            </a:endParaRPr>
          </a:p>
        </p:txBody>
      </p:sp>
    </p:spTree>
    <p:extLst>
      <p:ext uri="{BB962C8B-B14F-4D97-AF65-F5344CB8AC3E}">
        <p14:creationId xmlns:p14="http://schemas.microsoft.com/office/powerpoint/2010/main" val="36431633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35CF4-F554-6CA2-A39D-A00195FB1409}"/>
              </a:ext>
            </a:extLst>
          </p:cNvPr>
          <p:cNvSpPr>
            <a:spLocks noGrp="1"/>
          </p:cNvSpPr>
          <p:nvPr>
            <p:ph type="title"/>
          </p:nvPr>
        </p:nvSpPr>
        <p:spPr/>
        <p:txBody>
          <a:bodyPr/>
          <a:lstStyle/>
          <a:p>
            <a:r>
              <a:rPr lang="en-IN" dirty="0"/>
              <a:t>Template vs </a:t>
            </a:r>
            <a:r>
              <a:rPr lang="en-IN" dirty="0" err="1"/>
              <a:t>Workflowtemplate</a:t>
            </a:r>
            <a:endParaRPr lang="en-IN" dirty="0"/>
          </a:p>
        </p:txBody>
      </p:sp>
      <p:pic>
        <p:nvPicPr>
          <p:cNvPr id="5" name="Picture 4">
            <a:extLst>
              <a:ext uri="{FF2B5EF4-FFF2-40B4-BE49-F238E27FC236}">
                <a16:creationId xmlns:a16="http://schemas.microsoft.com/office/drawing/2014/main" id="{0D55B095-761F-C80F-F93F-6BBBEC275782}"/>
              </a:ext>
            </a:extLst>
          </p:cNvPr>
          <p:cNvPicPr>
            <a:picLocks noChangeAspect="1"/>
          </p:cNvPicPr>
          <p:nvPr/>
        </p:nvPicPr>
        <p:blipFill>
          <a:blip r:embed="rId2"/>
          <a:stretch>
            <a:fillRect/>
          </a:stretch>
        </p:blipFill>
        <p:spPr>
          <a:xfrm>
            <a:off x="304800" y="1749338"/>
            <a:ext cx="11391899" cy="4346662"/>
          </a:xfrm>
          <a:prstGeom prst="rect">
            <a:avLst/>
          </a:prstGeom>
        </p:spPr>
      </p:pic>
    </p:spTree>
    <p:extLst>
      <p:ext uri="{BB962C8B-B14F-4D97-AF65-F5344CB8AC3E}">
        <p14:creationId xmlns:p14="http://schemas.microsoft.com/office/powerpoint/2010/main" val="25563825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50E12-F7FE-867D-0A8C-EA6A504D1F0F}"/>
              </a:ext>
            </a:extLst>
          </p:cNvPr>
          <p:cNvSpPr>
            <a:spLocks noGrp="1"/>
          </p:cNvSpPr>
          <p:nvPr>
            <p:ph type="title"/>
          </p:nvPr>
        </p:nvSpPr>
        <p:spPr/>
        <p:txBody>
          <a:bodyPr/>
          <a:lstStyle/>
          <a:p>
            <a:r>
              <a:rPr lang="en-IN" dirty="0"/>
              <a:t>Syntax</a:t>
            </a:r>
          </a:p>
        </p:txBody>
      </p:sp>
      <p:pic>
        <p:nvPicPr>
          <p:cNvPr id="5" name="Content Placeholder 4">
            <a:extLst>
              <a:ext uri="{FF2B5EF4-FFF2-40B4-BE49-F238E27FC236}">
                <a16:creationId xmlns:a16="http://schemas.microsoft.com/office/drawing/2014/main" id="{D47ADEC8-2EB3-3C48-7010-AC6D721959C8}"/>
              </a:ext>
            </a:extLst>
          </p:cNvPr>
          <p:cNvPicPr>
            <a:picLocks noGrp="1" noChangeAspect="1"/>
          </p:cNvPicPr>
          <p:nvPr>
            <p:ph idx="1"/>
          </p:nvPr>
        </p:nvPicPr>
        <p:blipFill>
          <a:blip r:embed="rId2"/>
          <a:stretch>
            <a:fillRect/>
          </a:stretch>
        </p:blipFill>
        <p:spPr>
          <a:xfrm>
            <a:off x="1143000" y="2064444"/>
            <a:ext cx="7718567" cy="3873699"/>
          </a:xfrm>
        </p:spPr>
      </p:pic>
    </p:spTree>
    <p:extLst>
      <p:ext uri="{BB962C8B-B14F-4D97-AF65-F5344CB8AC3E}">
        <p14:creationId xmlns:p14="http://schemas.microsoft.com/office/powerpoint/2010/main" val="4292170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D42AA-8BC6-F7CB-4A54-851B9D3154CC}"/>
              </a:ext>
            </a:extLst>
          </p:cNvPr>
          <p:cNvSpPr>
            <a:spLocks noGrp="1"/>
          </p:cNvSpPr>
          <p:nvPr>
            <p:ph type="title"/>
          </p:nvPr>
        </p:nvSpPr>
        <p:spPr/>
        <p:txBody>
          <a:bodyPr/>
          <a:lstStyle/>
          <a:p>
            <a:r>
              <a:rPr lang="en-IN" dirty="0"/>
              <a:t>Workflow Controller</a:t>
            </a:r>
          </a:p>
        </p:txBody>
      </p:sp>
      <p:pic>
        <p:nvPicPr>
          <p:cNvPr id="4" name="Content Placeholder 3">
            <a:extLst>
              <a:ext uri="{FF2B5EF4-FFF2-40B4-BE49-F238E27FC236}">
                <a16:creationId xmlns:a16="http://schemas.microsoft.com/office/drawing/2014/main" id="{6F2B94EB-48F7-33C6-5B6B-32CD029ACFBA}"/>
              </a:ext>
            </a:extLst>
          </p:cNvPr>
          <p:cNvPicPr>
            <a:picLocks noGrp="1" noChangeAspect="1"/>
          </p:cNvPicPr>
          <p:nvPr>
            <p:ph idx="1"/>
          </p:nvPr>
        </p:nvPicPr>
        <p:blipFill>
          <a:blip r:embed="rId3"/>
          <a:stretch>
            <a:fillRect/>
          </a:stretch>
        </p:blipFill>
        <p:spPr>
          <a:xfrm>
            <a:off x="533400" y="2046515"/>
            <a:ext cx="10820399" cy="3777342"/>
          </a:xfrm>
          <a:prstGeom prst="rect">
            <a:avLst/>
          </a:prstGeom>
        </p:spPr>
      </p:pic>
    </p:spTree>
    <p:extLst>
      <p:ext uri="{BB962C8B-B14F-4D97-AF65-F5344CB8AC3E}">
        <p14:creationId xmlns:p14="http://schemas.microsoft.com/office/powerpoint/2010/main" val="348413781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0E753-DC36-0639-135A-4E523523C746}"/>
              </a:ext>
            </a:extLst>
          </p:cNvPr>
          <p:cNvSpPr>
            <a:spLocks noGrp="1"/>
          </p:cNvSpPr>
          <p:nvPr>
            <p:ph type="title"/>
          </p:nvPr>
        </p:nvSpPr>
        <p:spPr/>
        <p:txBody>
          <a:bodyPr/>
          <a:lstStyle/>
          <a:p>
            <a:r>
              <a:rPr lang="en-IN" dirty="0"/>
              <a:t>Across release</a:t>
            </a:r>
          </a:p>
        </p:txBody>
      </p:sp>
      <p:sp>
        <p:nvSpPr>
          <p:cNvPr id="3" name="Content Placeholder 2">
            <a:extLst>
              <a:ext uri="{FF2B5EF4-FFF2-40B4-BE49-F238E27FC236}">
                <a16:creationId xmlns:a16="http://schemas.microsoft.com/office/drawing/2014/main" id="{03EA5DA3-08C6-3E2A-67E7-7B7D086D66F6}"/>
              </a:ext>
            </a:extLst>
          </p:cNvPr>
          <p:cNvSpPr>
            <a:spLocks noGrp="1"/>
          </p:cNvSpPr>
          <p:nvPr>
            <p:ph idx="1"/>
          </p:nvPr>
        </p:nvSpPr>
        <p:spPr/>
        <p:txBody>
          <a:bodyPr>
            <a:normAutofit fontScale="92500" lnSpcReduction="10000"/>
          </a:bodyPr>
          <a:lstStyle/>
          <a:p>
            <a:pPr>
              <a:buFont typeface="Wingdings" panose="05000000000000000000" pitchFamily="2" charset="2"/>
              <a:buChar char="Ø"/>
            </a:pPr>
            <a:r>
              <a:rPr lang="en-US" dirty="0">
                <a:latin typeface="+mj-lt"/>
              </a:rPr>
              <a:t>In versions 2.7 and later, </a:t>
            </a:r>
            <a:r>
              <a:rPr lang="en-US" dirty="0" err="1">
                <a:latin typeface="+mj-lt"/>
              </a:rPr>
              <a:t>WorkflowTemplates</a:t>
            </a:r>
            <a:r>
              <a:rPr lang="en-US" dirty="0">
                <a:latin typeface="+mj-lt"/>
              </a:rPr>
              <a:t> support all fields in </a:t>
            </a:r>
            <a:r>
              <a:rPr lang="en-US" dirty="0" err="1">
                <a:latin typeface="+mj-lt"/>
              </a:rPr>
              <a:t>WorkflowSpec</a:t>
            </a:r>
            <a:r>
              <a:rPr lang="en-US" dirty="0">
                <a:latin typeface="+mj-lt"/>
              </a:rPr>
              <a:t> except for the "priority" field. This means that you can use </a:t>
            </a:r>
            <a:r>
              <a:rPr lang="en-US" dirty="0" err="1">
                <a:latin typeface="+mj-lt"/>
              </a:rPr>
              <a:t>WorkflowTemplates</a:t>
            </a:r>
            <a:r>
              <a:rPr lang="en-US" dirty="0">
                <a:latin typeface="+mj-lt"/>
              </a:rPr>
              <a:t> to define workflows with a wide range of configurations, making them more versatile and powerful for managing your workflows in Argo Workflows.</a:t>
            </a:r>
          </a:p>
          <a:p>
            <a:pPr>
              <a:buFont typeface="Wingdings" panose="05000000000000000000" pitchFamily="2" charset="2"/>
              <a:buChar char="Ø"/>
            </a:pPr>
            <a:r>
              <a:rPr lang="en-US" dirty="0">
                <a:latin typeface="+mj-lt"/>
              </a:rPr>
              <a:t>In versions 2.4 to 2.6, </a:t>
            </a:r>
            <a:r>
              <a:rPr lang="en-US" dirty="0" err="1">
                <a:latin typeface="+mj-lt"/>
              </a:rPr>
              <a:t>WorkflowTemplates</a:t>
            </a:r>
            <a:r>
              <a:rPr lang="en-US" dirty="0">
                <a:latin typeface="+mj-lt"/>
              </a:rPr>
              <a:t> were limited to containing only the "templates" and "arguments" fields. They couldn't include other fields like "</a:t>
            </a:r>
            <a:r>
              <a:rPr lang="en-US" dirty="0" err="1">
                <a:latin typeface="+mj-lt"/>
              </a:rPr>
              <a:t>entrypoint</a:t>
            </a:r>
            <a:r>
              <a:rPr lang="en-US" dirty="0">
                <a:latin typeface="+mj-lt"/>
              </a:rPr>
              <a:t>" that are found in a full Workflow definition.</a:t>
            </a:r>
          </a:p>
          <a:p>
            <a:pPr>
              <a:buFont typeface="Wingdings" panose="05000000000000000000" pitchFamily="2" charset="2"/>
              <a:buChar char="Ø"/>
            </a:pPr>
            <a:r>
              <a:rPr lang="en-US" dirty="0">
                <a:latin typeface="+mj-lt"/>
              </a:rPr>
              <a:t>So, if you tried to use a </a:t>
            </a:r>
            <a:r>
              <a:rPr lang="en-US" dirty="0" err="1">
                <a:latin typeface="+mj-lt"/>
              </a:rPr>
              <a:t>WorkflowTemplate</a:t>
            </a:r>
            <a:r>
              <a:rPr lang="en-US" dirty="0">
                <a:latin typeface="+mj-lt"/>
              </a:rPr>
              <a:t> in versions 2.4 to 2.6 that included an "</a:t>
            </a:r>
            <a:r>
              <a:rPr lang="en-US" dirty="0" err="1">
                <a:latin typeface="+mj-lt"/>
              </a:rPr>
              <a:t>entrypoint</a:t>
            </a:r>
            <a:r>
              <a:rPr lang="en-US" dirty="0">
                <a:latin typeface="+mj-lt"/>
              </a:rPr>
              <a:t>" field, it wouldn't be considered a valid </a:t>
            </a:r>
            <a:r>
              <a:rPr lang="en-US" dirty="0" err="1">
                <a:latin typeface="+mj-lt"/>
              </a:rPr>
              <a:t>WorkflowTemplate</a:t>
            </a:r>
            <a:r>
              <a:rPr lang="en-US" dirty="0">
                <a:latin typeface="+mj-lt"/>
              </a:rPr>
              <a:t> because those versions didn't support the "</a:t>
            </a:r>
            <a:r>
              <a:rPr lang="en-US" dirty="0" err="1">
                <a:latin typeface="+mj-lt"/>
              </a:rPr>
              <a:t>entrypoint</a:t>
            </a:r>
            <a:r>
              <a:rPr lang="en-US" dirty="0">
                <a:latin typeface="+mj-lt"/>
              </a:rPr>
              <a:t>" field in </a:t>
            </a:r>
            <a:r>
              <a:rPr lang="en-US" dirty="0" err="1">
                <a:latin typeface="+mj-lt"/>
              </a:rPr>
              <a:t>WorkflowTemplates</a:t>
            </a:r>
            <a:r>
              <a:rPr lang="en-US" dirty="0">
                <a:latin typeface="+mj-lt"/>
              </a:rPr>
              <a:t>.</a:t>
            </a:r>
          </a:p>
          <a:p>
            <a:endParaRPr lang="en-IN" dirty="0"/>
          </a:p>
        </p:txBody>
      </p:sp>
    </p:spTree>
    <p:extLst>
      <p:ext uri="{BB962C8B-B14F-4D97-AF65-F5344CB8AC3E}">
        <p14:creationId xmlns:p14="http://schemas.microsoft.com/office/powerpoint/2010/main" val="2318110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1A458-6AE7-09BC-BB22-65A179B9817A}"/>
              </a:ext>
            </a:extLst>
          </p:cNvPr>
          <p:cNvSpPr>
            <a:spLocks noGrp="1"/>
          </p:cNvSpPr>
          <p:nvPr>
            <p:ph type="title"/>
          </p:nvPr>
        </p:nvSpPr>
        <p:spPr/>
        <p:txBody>
          <a:bodyPr/>
          <a:lstStyle/>
          <a:p>
            <a:r>
              <a:rPr lang="en-US" dirty="0" err="1"/>
              <a:t>cmds</a:t>
            </a:r>
            <a:endParaRPr lang="en-IN" dirty="0"/>
          </a:p>
        </p:txBody>
      </p:sp>
      <p:sp>
        <p:nvSpPr>
          <p:cNvPr id="3" name="Content Placeholder 2">
            <a:extLst>
              <a:ext uri="{FF2B5EF4-FFF2-40B4-BE49-F238E27FC236}">
                <a16:creationId xmlns:a16="http://schemas.microsoft.com/office/drawing/2014/main" id="{4A9BA261-ADEC-EB6A-1CB1-D1FAD14D1899}"/>
              </a:ext>
            </a:extLst>
          </p:cNvPr>
          <p:cNvSpPr>
            <a:spLocks noGrp="1"/>
          </p:cNvSpPr>
          <p:nvPr>
            <p:ph idx="1"/>
          </p:nvPr>
        </p:nvSpPr>
        <p:spPr/>
        <p:txBody>
          <a:bodyPr/>
          <a:lstStyle/>
          <a:p>
            <a:r>
              <a:rPr lang="en-IN" dirty="0" err="1"/>
              <a:t>argo</a:t>
            </a:r>
            <a:r>
              <a:rPr lang="en-IN" dirty="0"/>
              <a:t> template create argo-wftemp1.yaml</a:t>
            </a:r>
          </a:p>
          <a:p>
            <a:r>
              <a:rPr lang="en-IN" dirty="0"/>
              <a:t> </a:t>
            </a:r>
            <a:r>
              <a:rPr lang="en-IN" dirty="0" err="1"/>
              <a:t>argo</a:t>
            </a:r>
            <a:r>
              <a:rPr lang="en-IN" dirty="0"/>
              <a:t> template list</a:t>
            </a:r>
          </a:p>
          <a:p>
            <a:r>
              <a:rPr lang="en-IN" dirty="0"/>
              <a:t> </a:t>
            </a:r>
            <a:r>
              <a:rPr lang="en-IN" dirty="0" err="1"/>
              <a:t>argo</a:t>
            </a:r>
            <a:r>
              <a:rPr lang="en-IN" dirty="0"/>
              <a:t> template lint argo-wftemp1.yaml</a:t>
            </a:r>
          </a:p>
          <a:p>
            <a:endParaRPr lang="en-IN" dirty="0"/>
          </a:p>
          <a:p>
            <a:endParaRPr lang="en-IN" dirty="0"/>
          </a:p>
        </p:txBody>
      </p:sp>
    </p:spTree>
    <p:extLst>
      <p:ext uri="{BB962C8B-B14F-4D97-AF65-F5344CB8AC3E}">
        <p14:creationId xmlns:p14="http://schemas.microsoft.com/office/powerpoint/2010/main" val="4651423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906F8-8B81-E1BD-CC8C-29EEAB418DFE}"/>
              </a:ext>
            </a:extLst>
          </p:cNvPr>
          <p:cNvSpPr>
            <a:spLocks noGrp="1"/>
          </p:cNvSpPr>
          <p:nvPr>
            <p:ph type="title"/>
          </p:nvPr>
        </p:nvSpPr>
        <p:spPr/>
        <p:txBody>
          <a:bodyPr/>
          <a:lstStyle/>
          <a:p>
            <a:r>
              <a:rPr lang="en-IN" dirty="0"/>
              <a:t>Lab 18</a:t>
            </a:r>
          </a:p>
        </p:txBody>
      </p:sp>
      <p:sp>
        <p:nvSpPr>
          <p:cNvPr id="3" name="Content Placeholder 2">
            <a:extLst>
              <a:ext uri="{FF2B5EF4-FFF2-40B4-BE49-F238E27FC236}">
                <a16:creationId xmlns:a16="http://schemas.microsoft.com/office/drawing/2014/main" id="{A36CC153-2537-E0D3-723C-1ABF059B7C67}"/>
              </a:ext>
            </a:extLst>
          </p:cNvPr>
          <p:cNvSpPr>
            <a:spLocks noGrp="1"/>
          </p:cNvSpPr>
          <p:nvPr>
            <p:ph idx="1"/>
          </p:nvPr>
        </p:nvSpPr>
        <p:spPr/>
        <p:txBody>
          <a:bodyPr/>
          <a:lstStyle/>
          <a:p>
            <a:r>
              <a:rPr lang="en-IN" dirty="0">
                <a:latin typeface="+mj-lt"/>
              </a:rPr>
              <a:t>Multiple Workflow example</a:t>
            </a:r>
          </a:p>
        </p:txBody>
      </p:sp>
    </p:spTree>
    <p:extLst>
      <p:ext uri="{BB962C8B-B14F-4D97-AF65-F5344CB8AC3E}">
        <p14:creationId xmlns:p14="http://schemas.microsoft.com/office/powerpoint/2010/main" val="7435601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1AE47-31CA-DB2D-F895-B90D0A29F1AD}"/>
              </a:ext>
            </a:extLst>
          </p:cNvPr>
          <p:cNvSpPr>
            <a:spLocks noGrp="1"/>
          </p:cNvSpPr>
          <p:nvPr>
            <p:ph type="title"/>
          </p:nvPr>
        </p:nvSpPr>
        <p:spPr/>
        <p:txBody>
          <a:bodyPr/>
          <a:lstStyle/>
          <a:p>
            <a:r>
              <a:rPr lang="en-IN" dirty="0" err="1"/>
              <a:t>ClusterWorkflowTemplate</a:t>
            </a:r>
            <a:endParaRPr lang="en-IN" dirty="0"/>
          </a:p>
        </p:txBody>
      </p:sp>
      <p:sp>
        <p:nvSpPr>
          <p:cNvPr id="3" name="Content Placeholder 2">
            <a:extLst>
              <a:ext uri="{FF2B5EF4-FFF2-40B4-BE49-F238E27FC236}">
                <a16:creationId xmlns:a16="http://schemas.microsoft.com/office/drawing/2014/main" id="{3EFDEB41-FEBC-A026-0BCB-F0DE30051BE0}"/>
              </a:ext>
            </a:extLst>
          </p:cNvPr>
          <p:cNvSpPr>
            <a:spLocks noGrp="1"/>
          </p:cNvSpPr>
          <p:nvPr>
            <p:ph idx="1"/>
          </p:nvPr>
        </p:nvSpPr>
        <p:spPr/>
        <p:txBody>
          <a:bodyPr/>
          <a:lstStyle/>
          <a:p>
            <a:r>
              <a:rPr lang="en-US" dirty="0" err="1">
                <a:latin typeface="+mj-lt"/>
              </a:rPr>
              <a:t>ClusterWorkflowTemplates</a:t>
            </a:r>
            <a:r>
              <a:rPr lang="en-US" dirty="0">
                <a:latin typeface="+mj-lt"/>
              </a:rPr>
              <a:t> are cluster scoped </a:t>
            </a:r>
            <a:r>
              <a:rPr lang="en-US" dirty="0" err="1">
                <a:latin typeface="+mj-lt"/>
              </a:rPr>
              <a:t>WorkflowTemplates</a:t>
            </a:r>
            <a:r>
              <a:rPr lang="en-US" dirty="0">
                <a:latin typeface="+mj-lt"/>
              </a:rPr>
              <a:t>. </a:t>
            </a:r>
            <a:r>
              <a:rPr lang="en-US" dirty="0" err="1">
                <a:latin typeface="+mj-lt"/>
              </a:rPr>
              <a:t>ClusterWorkflowTemplate</a:t>
            </a:r>
            <a:r>
              <a:rPr lang="en-US" dirty="0">
                <a:latin typeface="+mj-lt"/>
              </a:rPr>
              <a:t> can be created cluster scoped like </a:t>
            </a:r>
            <a:r>
              <a:rPr lang="en-US" dirty="0" err="1">
                <a:latin typeface="+mj-lt"/>
              </a:rPr>
              <a:t>ClusterRole</a:t>
            </a:r>
            <a:r>
              <a:rPr lang="en-US" dirty="0">
                <a:latin typeface="+mj-lt"/>
              </a:rPr>
              <a:t> and can be accessed across all namespaces in the cluster</a:t>
            </a:r>
            <a:r>
              <a:rPr lang="en-US" dirty="0"/>
              <a:t>.</a:t>
            </a:r>
          </a:p>
          <a:p>
            <a:endParaRPr lang="en-IN" dirty="0"/>
          </a:p>
        </p:txBody>
      </p:sp>
      <p:pic>
        <p:nvPicPr>
          <p:cNvPr id="5" name="Picture 4">
            <a:extLst>
              <a:ext uri="{FF2B5EF4-FFF2-40B4-BE49-F238E27FC236}">
                <a16:creationId xmlns:a16="http://schemas.microsoft.com/office/drawing/2014/main" id="{28E8205F-477F-6357-2995-01A3145797E0}"/>
              </a:ext>
            </a:extLst>
          </p:cNvPr>
          <p:cNvPicPr>
            <a:picLocks noChangeAspect="1"/>
          </p:cNvPicPr>
          <p:nvPr/>
        </p:nvPicPr>
        <p:blipFill>
          <a:blip r:embed="rId2"/>
          <a:stretch>
            <a:fillRect/>
          </a:stretch>
        </p:blipFill>
        <p:spPr>
          <a:xfrm>
            <a:off x="1155701" y="3152670"/>
            <a:ext cx="8899698" cy="4057859"/>
          </a:xfrm>
          <a:prstGeom prst="rect">
            <a:avLst/>
          </a:prstGeom>
        </p:spPr>
      </p:pic>
    </p:spTree>
    <p:extLst>
      <p:ext uri="{BB962C8B-B14F-4D97-AF65-F5344CB8AC3E}">
        <p14:creationId xmlns:p14="http://schemas.microsoft.com/office/powerpoint/2010/main" val="31038425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667BD-9AC2-AE09-1317-55126D56BBC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83A9D7B-F0A2-5080-1911-6F8E953AB68C}"/>
              </a:ext>
            </a:extLst>
          </p:cNvPr>
          <p:cNvSpPr>
            <a:spLocks noGrp="1"/>
          </p:cNvSpPr>
          <p:nvPr>
            <p:ph idx="1"/>
          </p:nvPr>
        </p:nvSpPr>
        <p:spPr/>
        <p:txBody>
          <a:bodyPr/>
          <a:lstStyle/>
          <a:p>
            <a:r>
              <a:rPr lang="en-US" dirty="0">
                <a:latin typeface="+mj-lt"/>
              </a:rPr>
              <a:t>A `</a:t>
            </a:r>
            <a:r>
              <a:rPr lang="en-US" dirty="0" err="1">
                <a:latin typeface="+mj-lt"/>
              </a:rPr>
              <a:t>ClusterWorkflowTemplate</a:t>
            </a:r>
            <a:r>
              <a:rPr lang="en-US" dirty="0">
                <a:latin typeface="+mj-lt"/>
              </a:rPr>
              <a:t>` is a resource in Argo Workflows that defines reusable workflow templates at the cluster level.</a:t>
            </a:r>
          </a:p>
          <a:p>
            <a:r>
              <a:rPr lang="en-US" dirty="0">
                <a:latin typeface="+mj-lt"/>
              </a:rPr>
              <a:t>   - You can reference templates defined in other `</a:t>
            </a:r>
            <a:r>
              <a:rPr lang="en-US" dirty="0" err="1">
                <a:latin typeface="+mj-lt"/>
              </a:rPr>
              <a:t>ClusterWorkflowTemplates</a:t>
            </a:r>
            <a:r>
              <a:rPr lang="en-US" dirty="0">
                <a:latin typeface="+mj-lt"/>
              </a:rPr>
              <a:t>` using the `</a:t>
            </a:r>
            <a:r>
              <a:rPr lang="en-US" dirty="0" err="1">
                <a:latin typeface="+mj-lt"/>
              </a:rPr>
              <a:t>templateRef</a:t>
            </a:r>
            <a:r>
              <a:rPr lang="en-US" dirty="0">
                <a:latin typeface="+mj-lt"/>
              </a:rPr>
              <a:t>` field.</a:t>
            </a:r>
          </a:p>
          <a:p>
            <a:r>
              <a:rPr lang="en-US" dirty="0">
                <a:latin typeface="+mj-lt"/>
              </a:rPr>
              <a:t>   - When referencing a template from another `</a:t>
            </a:r>
            <a:r>
              <a:rPr lang="en-US" dirty="0" err="1">
                <a:latin typeface="+mj-lt"/>
              </a:rPr>
              <a:t>ClusterWorkflowTemplate</a:t>
            </a:r>
            <a:r>
              <a:rPr lang="en-US" dirty="0">
                <a:latin typeface="+mj-lt"/>
              </a:rPr>
              <a:t>`, you specify the name of the template and set `</a:t>
            </a:r>
            <a:r>
              <a:rPr lang="en-US" dirty="0" err="1">
                <a:latin typeface="+mj-lt"/>
              </a:rPr>
              <a:t>clusterScope</a:t>
            </a:r>
            <a:r>
              <a:rPr lang="en-US" dirty="0">
                <a:latin typeface="+mj-lt"/>
              </a:rPr>
              <a:t>: true` to indicate that the reference is at the cluster level.</a:t>
            </a:r>
          </a:p>
          <a:p>
            <a:endParaRPr lang="en-US" dirty="0"/>
          </a:p>
          <a:p>
            <a:endParaRPr lang="en-IN" dirty="0"/>
          </a:p>
        </p:txBody>
      </p:sp>
    </p:spTree>
    <p:extLst>
      <p:ext uri="{BB962C8B-B14F-4D97-AF65-F5344CB8AC3E}">
        <p14:creationId xmlns:p14="http://schemas.microsoft.com/office/powerpoint/2010/main" val="29027983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E67B5-38EB-258F-7CD6-EBD512E1791E}"/>
              </a:ext>
            </a:extLst>
          </p:cNvPr>
          <p:cNvSpPr>
            <a:spLocks noGrp="1"/>
          </p:cNvSpPr>
          <p:nvPr>
            <p:ph type="title"/>
          </p:nvPr>
        </p:nvSpPr>
        <p:spPr/>
        <p:txBody>
          <a:bodyPr/>
          <a:lstStyle/>
          <a:p>
            <a:r>
              <a:rPr lang="en-IN" dirty="0"/>
              <a:t>Lab19</a:t>
            </a:r>
          </a:p>
        </p:txBody>
      </p:sp>
      <p:sp>
        <p:nvSpPr>
          <p:cNvPr id="3" name="Content Placeholder 2">
            <a:extLst>
              <a:ext uri="{FF2B5EF4-FFF2-40B4-BE49-F238E27FC236}">
                <a16:creationId xmlns:a16="http://schemas.microsoft.com/office/drawing/2014/main" id="{A26F437F-95DB-CA3C-8B7E-A82FE71DAF0A}"/>
              </a:ext>
            </a:extLst>
          </p:cNvPr>
          <p:cNvSpPr>
            <a:spLocks noGrp="1"/>
          </p:cNvSpPr>
          <p:nvPr>
            <p:ph idx="1"/>
          </p:nvPr>
        </p:nvSpPr>
        <p:spPr/>
        <p:txBody>
          <a:bodyPr/>
          <a:lstStyle/>
          <a:p>
            <a:r>
              <a:rPr lang="en-US" dirty="0" err="1">
                <a:latin typeface="+mj-lt"/>
              </a:rPr>
              <a:t>ClusterWorkflowTemplate</a:t>
            </a:r>
            <a:r>
              <a:rPr lang="en-US" dirty="0">
                <a:latin typeface="+mj-lt"/>
              </a:rPr>
              <a:t> Example</a:t>
            </a:r>
          </a:p>
          <a:p>
            <a:r>
              <a:rPr lang="en-US" dirty="0">
                <a:latin typeface="+mj-lt"/>
              </a:rPr>
              <a:t>With DAG</a:t>
            </a:r>
            <a:endParaRPr lang="en-IN" dirty="0">
              <a:latin typeface="+mj-lt"/>
            </a:endParaRPr>
          </a:p>
        </p:txBody>
      </p:sp>
    </p:spTree>
    <p:extLst>
      <p:ext uri="{BB962C8B-B14F-4D97-AF65-F5344CB8AC3E}">
        <p14:creationId xmlns:p14="http://schemas.microsoft.com/office/powerpoint/2010/main" val="33134444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2257B-5C3B-0B12-FB56-1773EEB8C7D9}"/>
              </a:ext>
            </a:extLst>
          </p:cNvPr>
          <p:cNvSpPr>
            <a:spLocks noGrp="1"/>
          </p:cNvSpPr>
          <p:nvPr>
            <p:ph type="title"/>
          </p:nvPr>
        </p:nvSpPr>
        <p:spPr/>
        <p:txBody>
          <a:bodyPr/>
          <a:lstStyle/>
          <a:p>
            <a:r>
              <a:rPr lang="en-US" dirty="0" err="1"/>
              <a:t>CronWorkflow</a:t>
            </a:r>
            <a:endParaRPr lang="en-IN" dirty="0"/>
          </a:p>
        </p:txBody>
      </p:sp>
      <p:sp>
        <p:nvSpPr>
          <p:cNvPr id="3" name="Content Placeholder 2">
            <a:extLst>
              <a:ext uri="{FF2B5EF4-FFF2-40B4-BE49-F238E27FC236}">
                <a16:creationId xmlns:a16="http://schemas.microsoft.com/office/drawing/2014/main" id="{89F76632-4E0E-6F03-76E2-824335232C47}"/>
              </a:ext>
            </a:extLst>
          </p:cNvPr>
          <p:cNvSpPr>
            <a:spLocks noGrp="1"/>
          </p:cNvSpPr>
          <p:nvPr>
            <p:ph idx="1"/>
          </p:nvPr>
        </p:nvSpPr>
        <p:spPr/>
        <p:txBody>
          <a:bodyPr/>
          <a:lstStyle/>
          <a:p>
            <a:pPr>
              <a:buFont typeface="Wingdings" panose="05000000000000000000" pitchFamily="2" charset="2"/>
              <a:buChar char="Ø"/>
            </a:pPr>
            <a:r>
              <a:rPr lang="en-US" dirty="0" err="1">
                <a:latin typeface="+mj-lt"/>
              </a:rPr>
              <a:t>CronJobs</a:t>
            </a:r>
            <a:r>
              <a:rPr lang="en-US" dirty="0">
                <a:latin typeface="+mj-lt"/>
              </a:rPr>
              <a:t>: Think of these like timers. They tell the computer to do something at certain times or on a regular schedule, like running a program every hour or every day.</a:t>
            </a:r>
          </a:p>
          <a:p>
            <a:pPr>
              <a:buFont typeface="Wingdings" panose="05000000000000000000" pitchFamily="2" charset="2"/>
              <a:buChar char="Ø"/>
            </a:pPr>
            <a:r>
              <a:rPr lang="en-US" dirty="0" err="1">
                <a:latin typeface="+mj-lt"/>
              </a:rPr>
              <a:t>CronWorkflows</a:t>
            </a:r>
            <a:r>
              <a:rPr lang="en-US" dirty="0">
                <a:latin typeface="+mj-lt"/>
              </a:rPr>
              <a:t>: Now, imagine combining a workflow (the sequence of tasks) with a timer (like </a:t>
            </a:r>
            <a:r>
              <a:rPr lang="en-US" dirty="0" err="1">
                <a:latin typeface="+mj-lt"/>
              </a:rPr>
              <a:t>CronJobs</a:t>
            </a:r>
            <a:r>
              <a:rPr lang="en-US" dirty="0">
                <a:latin typeface="+mj-lt"/>
              </a:rPr>
              <a:t>). This creates a </a:t>
            </a:r>
            <a:r>
              <a:rPr lang="en-US" dirty="0" err="1">
                <a:latin typeface="+mj-lt"/>
              </a:rPr>
              <a:t>CronWorkflow</a:t>
            </a:r>
            <a:r>
              <a:rPr lang="en-US" dirty="0">
                <a:latin typeface="+mj-lt"/>
              </a:rPr>
              <a:t>, which is a set of tasks that automatically runs based on a schedule you set. It's like having a recipe that the computer follows at specific times without you having to start it manually each time.</a:t>
            </a:r>
          </a:p>
          <a:p>
            <a:endParaRPr lang="en-IN" dirty="0"/>
          </a:p>
        </p:txBody>
      </p:sp>
    </p:spTree>
    <p:extLst>
      <p:ext uri="{BB962C8B-B14F-4D97-AF65-F5344CB8AC3E}">
        <p14:creationId xmlns:p14="http://schemas.microsoft.com/office/powerpoint/2010/main" val="35098943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B67BA-64A1-EBEE-93ED-5E9CB7D08520}"/>
              </a:ext>
            </a:extLst>
          </p:cNvPr>
          <p:cNvSpPr>
            <a:spLocks noGrp="1"/>
          </p:cNvSpPr>
          <p:nvPr>
            <p:ph type="title"/>
          </p:nvPr>
        </p:nvSpPr>
        <p:spPr/>
        <p:txBody>
          <a:bodyPr/>
          <a:lstStyle/>
          <a:p>
            <a:r>
              <a:rPr lang="en-US" dirty="0"/>
              <a:t>..</a:t>
            </a:r>
            <a:endParaRPr lang="en-IN" dirty="0"/>
          </a:p>
        </p:txBody>
      </p:sp>
      <p:pic>
        <p:nvPicPr>
          <p:cNvPr id="5" name="Picture 4">
            <a:extLst>
              <a:ext uri="{FF2B5EF4-FFF2-40B4-BE49-F238E27FC236}">
                <a16:creationId xmlns:a16="http://schemas.microsoft.com/office/drawing/2014/main" id="{6F65B69B-F9F0-9D33-66AE-1E4B17D5BAA5}"/>
              </a:ext>
            </a:extLst>
          </p:cNvPr>
          <p:cNvPicPr>
            <a:picLocks noChangeAspect="1"/>
          </p:cNvPicPr>
          <p:nvPr/>
        </p:nvPicPr>
        <p:blipFill>
          <a:blip r:embed="rId2"/>
          <a:stretch>
            <a:fillRect/>
          </a:stretch>
        </p:blipFill>
        <p:spPr>
          <a:xfrm>
            <a:off x="1625600" y="2254189"/>
            <a:ext cx="10426699" cy="3765611"/>
          </a:xfrm>
          <a:prstGeom prst="rect">
            <a:avLst/>
          </a:prstGeom>
        </p:spPr>
      </p:pic>
    </p:spTree>
    <p:extLst>
      <p:ext uri="{BB962C8B-B14F-4D97-AF65-F5344CB8AC3E}">
        <p14:creationId xmlns:p14="http://schemas.microsoft.com/office/powerpoint/2010/main" val="23576406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17F31-B021-1481-FBA3-893D7B4FB6C2}"/>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74C404F-31B5-D4FD-C532-F10D7EA3042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112010"/>
            <a:ext cx="10629900" cy="4517390"/>
          </a:xfrm>
          <a:prstGeom prst="rect">
            <a:avLst/>
          </a:prstGeom>
          <a:noFill/>
          <a:ln>
            <a:noFill/>
          </a:ln>
        </p:spPr>
      </p:pic>
    </p:spTree>
    <p:extLst>
      <p:ext uri="{BB962C8B-B14F-4D97-AF65-F5344CB8AC3E}">
        <p14:creationId xmlns:p14="http://schemas.microsoft.com/office/powerpoint/2010/main" val="40620036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54C72-E8BE-3A0D-64A2-5C0CC148B9ED}"/>
              </a:ext>
            </a:extLst>
          </p:cNvPr>
          <p:cNvSpPr>
            <a:spLocks noGrp="1"/>
          </p:cNvSpPr>
          <p:nvPr>
            <p:ph type="title"/>
          </p:nvPr>
        </p:nvSpPr>
        <p:spPr/>
        <p:txBody>
          <a:bodyPr/>
          <a:lstStyle/>
          <a:p>
            <a:r>
              <a:rPr lang="en-US" dirty="0"/>
              <a:t>Lab20</a:t>
            </a:r>
            <a:endParaRPr lang="en-IN" dirty="0"/>
          </a:p>
        </p:txBody>
      </p:sp>
      <p:sp>
        <p:nvSpPr>
          <p:cNvPr id="3" name="Content Placeholder 2">
            <a:extLst>
              <a:ext uri="{FF2B5EF4-FFF2-40B4-BE49-F238E27FC236}">
                <a16:creationId xmlns:a16="http://schemas.microsoft.com/office/drawing/2014/main" id="{56D994AF-3666-6E99-F61A-84EA11F3792B}"/>
              </a:ext>
            </a:extLst>
          </p:cNvPr>
          <p:cNvSpPr>
            <a:spLocks noGrp="1"/>
          </p:cNvSpPr>
          <p:nvPr>
            <p:ph idx="1"/>
          </p:nvPr>
        </p:nvSpPr>
        <p:spPr/>
        <p:txBody>
          <a:bodyPr/>
          <a:lstStyle/>
          <a:p>
            <a:r>
              <a:rPr lang="en-US" dirty="0">
                <a:latin typeface="+mj-lt"/>
              </a:rPr>
              <a:t>Lab for </a:t>
            </a:r>
            <a:r>
              <a:rPr lang="en-US" dirty="0" err="1">
                <a:latin typeface="+mj-lt"/>
              </a:rPr>
              <a:t>CronJob</a:t>
            </a:r>
            <a:endParaRPr lang="en-US" dirty="0">
              <a:latin typeface="+mj-lt"/>
            </a:endParaRPr>
          </a:p>
          <a:p>
            <a:endParaRPr lang="en-US" dirty="0"/>
          </a:p>
          <a:p>
            <a:pPr marL="0" indent="0">
              <a:buNone/>
            </a:pPr>
            <a:endParaRPr lang="en-IN" dirty="0"/>
          </a:p>
        </p:txBody>
      </p:sp>
      <p:pic>
        <p:nvPicPr>
          <p:cNvPr id="4" name="Picture 3">
            <a:extLst>
              <a:ext uri="{FF2B5EF4-FFF2-40B4-BE49-F238E27FC236}">
                <a16:creationId xmlns:a16="http://schemas.microsoft.com/office/drawing/2014/main" id="{D59E0901-4533-CD86-41B9-82AD82B0603B}"/>
              </a:ext>
            </a:extLst>
          </p:cNvPr>
          <p:cNvPicPr>
            <a:picLocks noChangeAspect="1"/>
          </p:cNvPicPr>
          <p:nvPr/>
        </p:nvPicPr>
        <p:blipFill>
          <a:blip r:embed="rId2"/>
          <a:stretch>
            <a:fillRect/>
          </a:stretch>
        </p:blipFill>
        <p:spPr>
          <a:xfrm>
            <a:off x="1638300" y="2954020"/>
            <a:ext cx="8445500" cy="2087880"/>
          </a:xfrm>
          <a:prstGeom prst="rect">
            <a:avLst/>
          </a:prstGeom>
        </p:spPr>
      </p:pic>
    </p:spTree>
    <p:extLst>
      <p:ext uri="{BB962C8B-B14F-4D97-AF65-F5344CB8AC3E}">
        <p14:creationId xmlns:p14="http://schemas.microsoft.com/office/powerpoint/2010/main" val="1731842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9421E-706C-1534-7BB2-AF14E2224C2C}"/>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9C99CC53-942A-FE10-A57C-91F18384A9D6}"/>
              </a:ext>
            </a:extLst>
          </p:cNvPr>
          <p:cNvSpPr>
            <a:spLocks noGrp="1"/>
          </p:cNvSpPr>
          <p:nvPr>
            <p:ph idx="1"/>
          </p:nvPr>
        </p:nvSpPr>
        <p:spPr/>
        <p:txBody>
          <a:bodyPr>
            <a:normAutofit lnSpcReduction="10000"/>
          </a:bodyPr>
          <a:lstStyle/>
          <a:p>
            <a:pPr algn="l">
              <a:buFont typeface="Wingdings" panose="05000000000000000000" pitchFamily="2" charset="2"/>
              <a:buChar char="Ø"/>
            </a:pPr>
            <a:r>
              <a:rPr lang="en-US" b="1" i="0" dirty="0">
                <a:solidFill>
                  <a:srgbClr val="0D0D0D"/>
                </a:solidFill>
                <a:effectLst/>
                <a:highlight>
                  <a:srgbClr val="FFFFFF"/>
                </a:highlight>
                <a:latin typeface="+mj-lt"/>
              </a:rPr>
              <a:t>Reconciliation Process</a:t>
            </a:r>
            <a:r>
              <a:rPr lang="en-US" b="0" i="0" dirty="0">
                <a:solidFill>
                  <a:srgbClr val="0D0D0D"/>
                </a:solidFill>
                <a:effectLst/>
                <a:highlight>
                  <a:srgbClr val="FFFFFF"/>
                </a:highlight>
                <a:latin typeface="+mj-lt"/>
              </a:rPr>
              <a:t>: This is like the factory manager who oversees that everything is running smoothly. The manager ensures that each product (or workflow) is being processed correctly according to its specific steps.</a:t>
            </a:r>
          </a:p>
          <a:p>
            <a:pPr algn="l">
              <a:buFont typeface="Wingdings" panose="05000000000000000000" pitchFamily="2" charset="2"/>
              <a:buChar char="Ø"/>
            </a:pPr>
            <a:r>
              <a:rPr lang="en-US" b="1" i="0" dirty="0">
                <a:solidFill>
                  <a:srgbClr val="0D0D0D"/>
                </a:solidFill>
                <a:effectLst/>
                <a:highlight>
                  <a:srgbClr val="FFFFFF"/>
                </a:highlight>
                <a:latin typeface="+mj-lt"/>
              </a:rPr>
              <a:t>Worker Goroutines</a:t>
            </a:r>
            <a:r>
              <a:rPr lang="en-US" b="0" i="0" dirty="0">
                <a:solidFill>
                  <a:srgbClr val="0D0D0D"/>
                </a:solidFill>
                <a:effectLst/>
                <a:highlight>
                  <a:srgbClr val="FFFFFF"/>
                </a:highlight>
                <a:latin typeface="+mj-lt"/>
              </a:rPr>
              <a:t>: These are like the factory workers. Each worker is responsible for handling a specific part of the workflow. They work on the tasks that are assigned to them.</a:t>
            </a:r>
          </a:p>
          <a:p>
            <a:pPr algn="l">
              <a:buFont typeface="Wingdings" panose="05000000000000000000" pitchFamily="2" charset="2"/>
              <a:buChar char="Ø"/>
            </a:pPr>
            <a:r>
              <a:rPr lang="en-US" b="1" i="0" dirty="0">
                <a:solidFill>
                  <a:srgbClr val="0D0D0D"/>
                </a:solidFill>
                <a:effectLst/>
                <a:highlight>
                  <a:srgbClr val="FFFFFF"/>
                </a:highlight>
                <a:latin typeface="+mj-lt"/>
              </a:rPr>
              <a:t>Workflow Queue</a:t>
            </a:r>
            <a:r>
              <a:rPr lang="en-US" b="0" i="0" dirty="0">
                <a:solidFill>
                  <a:srgbClr val="0D0D0D"/>
                </a:solidFill>
                <a:effectLst/>
                <a:highlight>
                  <a:srgbClr val="FFFFFF"/>
                </a:highlight>
                <a:latin typeface="+mj-lt"/>
              </a:rPr>
              <a:t>: This is like the conveyor belt in the factory. All the workflows (products) that need to be processed are placed on this conveyor belt. The workers pick up the workflows from here and start processing them.</a:t>
            </a:r>
          </a:p>
          <a:p>
            <a:endParaRPr lang="en-US" dirty="0"/>
          </a:p>
          <a:p>
            <a:endParaRPr lang="en-US" dirty="0"/>
          </a:p>
          <a:p>
            <a:endParaRPr lang="en-IN" dirty="0"/>
          </a:p>
        </p:txBody>
      </p:sp>
    </p:spTree>
    <p:extLst>
      <p:ext uri="{BB962C8B-B14F-4D97-AF65-F5344CB8AC3E}">
        <p14:creationId xmlns:p14="http://schemas.microsoft.com/office/powerpoint/2010/main" val="32312773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38344-55C3-0E04-0ED4-79926CBFD44F}"/>
              </a:ext>
            </a:extLst>
          </p:cNvPr>
          <p:cNvSpPr>
            <a:spLocks noGrp="1"/>
          </p:cNvSpPr>
          <p:nvPr>
            <p:ph type="title"/>
          </p:nvPr>
        </p:nvSpPr>
        <p:spPr/>
        <p:txBody>
          <a:bodyPr/>
          <a:lstStyle/>
          <a:p>
            <a:r>
              <a:rPr lang="en-US" dirty="0"/>
              <a:t>Argo Agent</a:t>
            </a:r>
            <a:endParaRPr lang="en-IN" dirty="0"/>
          </a:p>
        </p:txBody>
      </p:sp>
      <p:sp>
        <p:nvSpPr>
          <p:cNvPr id="3" name="Content Placeholder 2">
            <a:extLst>
              <a:ext uri="{FF2B5EF4-FFF2-40B4-BE49-F238E27FC236}">
                <a16:creationId xmlns:a16="http://schemas.microsoft.com/office/drawing/2014/main" id="{1C8E6231-947F-D5AD-65CA-19B48D5CEABE}"/>
              </a:ext>
            </a:extLst>
          </p:cNvPr>
          <p:cNvSpPr>
            <a:spLocks noGrp="1"/>
          </p:cNvSpPr>
          <p:nvPr>
            <p:ph idx="1"/>
          </p:nvPr>
        </p:nvSpPr>
        <p:spPr/>
        <p:txBody>
          <a:bodyPr/>
          <a:lstStyle/>
          <a:p>
            <a:pPr>
              <a:buFont typeface="Wingdings" panose="05000000000000000000" pitchFamily="2" charset="2"/>
              <a:buChar char="Ø"/>
            </a:pPr>
            <a:r>
              <a:rPr lang="en-US" dirty="0">
                <a:latin typeface="+mj-lt"/>
              </a:rPr>
              <a:t>HTTP Templates in Argo Workflows use the Argo Agent to execute HTTP requests. The Argo Agent works independently of the main controller and handles these requests.</a:t>
            </a:r>
          </a:p>
          <a:p>
            <a:pPr>
              <a:buFont typeface="Wingdings" panose="05000000000000000000" pitchFamily="2" charset="2"/>
              <a:buChar char="Ø"/>
            </a:pPr>
            <a:r>
              <a:rPr lang="en-US" dirty="0">
                <a:latin typeface="+mj-lt"/>
              </a:rPr>
              <a:t>When a Workflow needs the Argo Agent, a </a:t>
            </a:r>
            <a:r>
              <a:rPr lang="en-US" dirty="0" err="1">
                <a:latin typeface="+mj-lt"/>
              </a:rPr>
              <a:t>WorkflowTaskSet</a:t>
            </a:r>
            <a:r>
              <a:rPr lang="en-US" dirty="0">
                <a:latin typeface="+mj-lt"/>
              </a:rPr>
              <a:t> Custom Resource Definition (CRD) is created. This CRD helps the Agent and the Workflow Controller communicate effectively.</a:t>
            </a:r>
          </a:p>
          <a:p>
            <a:pPr>
              <a:buFont typeface="Wingdings" panose="05000000000000000000" pitchFamily="2" charset="2"/>
              <a:buChar char="Ø"/>
            </a:pPr>
            <a:r>
              <a:rPr lang="en-US" dirty="0">
                <a:latin typeface="+mj-lt"/>
              </a:rPr>
              <a:t>To Use the Argo Agent, must setup RBAC in </a:t>
            </a:r>
            <a:r>
              <a:rPr lang="en-US" dirty="0" err="1">
                <a:latin typeface="+mj-lt"/>
              </a:rPr>
              <a:t>Arog</a:t>
            </a:r>
            <a:r>
              <a:rPr lang="en-US" dirty="0">
                <a:latin typeface="+mj-lt"/>
              </a:rPr>
              <a:t> workflow. This involves adding a role for the agent in RBAC configuration</a:t>
            </a:r>
          </a:p>
          <a:p>
            <a:endParaRPr lang="en-IN" dirty="0"/>
          </a:p>
        </p:txBody>
      </p:sp>
    </p:spTree>
    <p:extLst>
      <p:ext uri="{BB962C8B-B14F-4D97-AF65-F5344CB8AC3E}">
        <p14:creationId xmlns:p14="http://schemas.microsoft.com/office/powerpoint/2010/main" val="237650107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7BBB-3926-0B80-205B-8EDF0E819C8A}"/>
              </a:ext>
            </a:extLst>
          </p:cNvPr>
          <p:cNvSpPr>
            <a:spLocks noGrp="1"/>
          </p:cNvSpPr>
          <p:nvPr>
            <p:ph type="title"/>
          </p:nvPr>
        </p:nvSpPr>
        <p:spPr/>
        <p:txBody>
          <a:bodyPr/>
          <a:lstStyle/>
          <a:p>
            <a:r>
              <a:rPr lang="en-US" dirty="0"/>
              <a:t>..</a:t>
            </a:r>
            <a:endParaRPr lang="en-IN" dirty="0"/>
          </a:p>
        </p:txBody>
      </p:sp>
      <p:pic>
        <p:nvPicPr>
          <p:cNvPr id="5" name="Content Placeholder 4">
            <a:extLst>
              <a:ext uri="{FF2B5EF4-FFF2-40B4-BE49-F238E27FC236}">
                <a16:creationId xmlns:a16="http://schemas.microsoft.com/office/drawing/2014/main" id="{95C1B13D-9FF2-F5E2-A51A-D8C2D3F056BF}"/>
              </a:ext>
            </a:extLst>
          </p:cNvPr>
          <p:cNvPicPr>
            <a:picLocks noGrp="1" noChangeAspect="1"/>
          </p:cNvPicPr>
          <p:nvPr>
            <p:ph idx="1"/>
          </p:nvPr>
        </p:nvPicPr>
        <p:blipFill>
          <a:blip r:embed="rId2"/>
          <a:stretch>
            <a:fillRect/>
          </a:stretch>
        </p:blipFill>
        <p:spPr>
          <a:xfrm>
            <a:off x="1320800" y="1825625"/>
            <a:ext cx="8079109" cy="4351338"/>
          </a:xfrm>
        </p:spPr>
      </p:pic>
    </p:spTree>
    <p:extLst>
      <p:ext uri="{BB962C8B-B14F-4D97-AF65-F5344CB8AC3E}">
        <p14:creationId xmlns:p14="http://schemas.microsoft.com/office/powerpoint/2010/main" val="111028318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3C4F3-9C11-DB66-0A7C-BAD836D79FFC}"/>
              </a:ext>
            </a:extLst>
          </p:cNvPr>
          <p:cNvSpPr>
            <a:spLocks noGrp="1"/>
          </p:cNvSpPr>
          <p:nvPr>
            <p:ph type="title"/>
          </p:nvPr>
        </p:nvSpPr>
        <p:spPr/>
        <p:txBody>
          <a:bodyPr/>
          <a:lstStyle/>
          <a:p>
            <a:r>
              <a:rPr lang="en-US" dirty="0"/>
              <a:t>..</a:t>
            </a:r>
            <a:endParaRPr lang="en-IN" dirty="0"/>
          </a:p>
        </p:txBody>
      </p:sp>
      <p:pic>
        <p:nvPicPr>
          <p:cNvPr id="4" name="Content Placeholder 3">
            <a:extLst>
              <a:ext uri="{FF2B5EF4-FFF2-40B4-BE49-F238E27FC236}">
                <a16:creationId xmlns:a16="http://schemas.microsoft.com/office/drawing/2014/main" id="{850B4AAD-604A-CF14-E08D-298D6C91A516}"/>
              </a:ext>
            </a:extLst>
          </p:cNvPr>
          <p:cNvPicPr>
            <a:picLocks noGrp="1" noChangeAspect="1"/>
          </p:cNvPicPr>
          <p:nvPr>
            <p:ph idx="1"/>
          </p:nvPr>
        </p:nvPicPr>
        <p:blipFill>
          <a:blip r:embed="rId2"/>
          <a:stretch>
            <a:fillRect/>
          </a:stretch>
        </p:blipFill>
        <p:spPr>
          <a:xfrm>
            <a:off x="2476500" y="2603500"/>
            <a:ext cx="7010400" cy="3581400"/>
          </a:xfrm>
          <a:prstGeom prst="rect">
            <a:avLst/>
          </a:prstGeom>
        </p:spPr>
      </p:pic>
    </p:spTree>
    <p:extLst>
      <p:ext uri="{BB962C8B-B14F-4D97-AF65-F5344CB8AC3E}">
        <p14:creationId xmlns:p14="http://schemas.microsoft.com/office/powerpoint/2010/main" val="3237311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6F524-4338-BB58-50FA-F03A606E755C}"/>
              </a:ext>
            </a:extLst>
          </p:cNvPr>
          <p:cNvSpPr>
            <a:spLocks noGrp="1"/>
          </p:cNvSpPr>
          <p:nvPr>
            <p:ph type="title"/>
          </p:nvPr>
        </p:nvSpPr>
        <p:spPr/>
        <p:txBody>
          <a:bodyPr/>
          <a:lstStyle/>
          <a:p>
            <a:r>
              <a:rPr lang="en-US" dirty="0"/>
              <a:t>lab21</a:t>
            </a:r>
            <a:endParaRPr lang="en-IN" dirty="0"/>
          </a:p>
        </p:txBody>
      </p:sp>
      <p:sp>
        <p:nvSpPr>
          <p:cNvPr id="3" name="Content Placeholder 2">
            <a:extLst>
              <a:ext uri="{FF2B5EF4-FFF2-40B4-BE49-F238E27FC236}">
                <a16:creationId xmlns:a16="http://schemas.microsoft.com/office/drawing/2014/main" id="{B5CEFF67-0B3C-85DC-AA0A-090A9EA90450}"/>
              </a:ext>
            </a:extLst>
          </p:cNvPr>
          <p:cNvSpPr>
            <a:spLocks noGrp="1"/>
          </p:cNvSpPr>
          <p:nvPr>
            <p:ph idx="1"/>
          </p:nvPr>
        </p:nvSpPr>
        <p:spPr/>
        <p:txBody>
          <a:bodyPr/>
          <a:lstStyle/>
          <a:p>
            <a:r>
              <a:rPr lang="en-US" dirty="0"/>
              <a:t>Perform with UI</a:t>
            </a:r>
          </a:p>
          <a:p>
            <a:r>
              <a:rPr lang="en-US" dirty="0"/>
              <a:t>Perform with CLI</a:t>
            </a:r>
            <a:endParaRPr lang="en-IN" dirty="0"/>
          </a:p>
        </p:txBody>
      </p:sp>
    </p:spTree>
    <p:extLst>
      <p:ext uri="{BB962C8B-B14F-4D97-AF65-F5344CB8AC3E}">
        <p14:creationId xmlns:p14="http://schemas.microsoft.com/office/powerpoint/2010/main" val="25030479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FA71E-5D2F-1D12-40AE-87E4491542FB}"/>
              </a:ext>
            </a:extLst>
          </p:cNvPr>
          <p:cNvSpPr>
            <a:spLocks noGrp="1"/>
          </p:cNvSpPr>
          <p:nvPr>
            <p:ph type="title"/>
          </p:nvPr>
        </p:nvSpPr>
        <p:spPr/>
        <p:txBody>
          <a:bodyPr/>
          <a:lstStyle/>
          <a:p>
            <a:r>
              <a:rPr lang="en-US" dirty="0" err="1"/>
              <a:t>ContainerSet</a:t>
            </a:r>
            <a:endParaRPr lang="en-IN" dirty="0"/>
          </a:p>
        </p:txBody>
      </p:sp>
      <p:sp>
        <p:nvSpPr>
          <p:cNvPr id="3" name="Content Placeholder 2">
            <a:extLst>
              <a:ext uri="{FF2B5EF4-FFF2-40B4-BE49-F238E27FC236}">
                <a16:creationId xmlns:a16="http://schemas.microsoft.com/office/drawing/2014/main" id="{4A36E674-70D2-5B47-AADF-A5EEB76ADB31}"/>
              </a:ext>
            </a:extLst>
          </p:cNvPr>
          <p:cNvSpPr>
            <a:spLocks noGrp="1"/>
          </p:cNvSpPr>
          <p:nvPr>
            <p:ph idx="1"/>
          </p:nvPr>
        </p:nvSpPr>
        <p:spPr/>
        <p:txBody>
          <a:bodyPr/>
          <a:lstStyle/>
          <a:p>
            <a:pPr>
              <a:buFont typeface="Wingdings" panose="05000000000000000000" pitchFamily="2" charset="2"/>
              <a:buChar char="Ø"/>
            </a:pPr>
            <a:r>
              <a:rPr lang="en-US" dirty="0">
                <a:latin typeface="+mj-lt"/>
              </a:rPr>
              <a:t>A container set template in Argo Workflows lets you run multiple containers together inside a single pod. This means all these containers will run on the same server (or node) in your Kubernetes cluster.</a:t>
            </a:r>
          </a:p>
          <a:p>
            <a:pPr>
              <a:buFont typeface="Wingdings" panose="05000000000000000000" pitchFamily="2" charset="2"/>
              <a:buChar char="Ø"/>
            </a:pPr>
            <a:r>
              <a:rPr lang="en-US" dirty="0">
                <a:latin typeface="+mj-lt"/>
              </a:rPr>
              <a:t>Since these containers share the same pod, you can use simple and efficient storage options like empty-</a:t>
            </a:r>
            <a:r>
              <a:rPr lang="en-US" dirty="0" err="1">
                <a:latin typeface="+mj-lt"/>
              </a:rPr>
              <a:t>dir</a:t>
            </a:r>
            <a:r>
              <a:rPr lang="en-US" dirty="0">
                <a:latin typeface="+mj-lt"/>
              </a:rPr>
              <a:t> volumes. These volumes are quick to set up and don't require persistent storage like persistent volume claims (PVCs). Empty-</a:t>
            </a:r>
            <a:r>
              <a:rPr lang="en-US" dirty="0" err="1">
                <a:latin typeface="+mj-lt"/>
              </a:rPr>
              <a:t>dir</a:t>
            </a:r>
            <a:r>
              <a:rPr lang="en-US" dirty="0">
                <a:latin typeface="+mj-lt"/>
              </a:rPr>
              <a:t> volumes are temporary storage that exists only for the duration of the pod, making them cheap and fast for sharing data between the containers in your workflow steps.</a:t>
            </a:r>
          </a:p>
          <a:p>
            <a:endParaRPr lang="en-IN" dirty="0"/>
          </a:p>
        </p:txBody>
      </p:sp>
    </p:spTree>
    <p:extLst>
      <p:ext uri="{BB962C8B-B14F-4D97-AF65-F5344CB8AC3E}">
        <p14:creationId xmlns:p14="http://schemas.microsoft.com/office/powerpoint/2010/main" val="77294072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3ECC7-F0F4-CFB7-DAD4-B3E46AC2D982}"/>
              </a:ext>
            </a:extLst>
          </p:cNvPr>
          <p:cNvSpPr>
            <a:spLocks noGrp="1"/>
          </p:cNvSpPr>
          <p:nvPr>
            <p:ph type="title"/>
          </p:nvPr>
        </p:nvSpPr>
        <p:spPr/>
        <p:txBody>
          <a:bodyPr/>
          <a:lstStyle/>
          <a:p>
            <a:r>
              <a:rPr lang="en-US" dirty="0"/>
              <a:t>..</a:t>
            </a:r>
            <a:endParaRPr lang="en-IN" dirty="0"/>
          </a:p>
        </p:txBody>
      </p:sp>
      <p:pic>
        <p:nvPicPr>
          <p:cNvPr id="5" name="Content Placeholder 4">
            <a:extLst>
              <a:ext uri="{FF2B5EF4-FFF2-40B4-BE49-F238E27FC236}">
                <a16:creationId xmlns:a16="http://schemas.microsoft.com/office/drawing/2014/main" id="{05E79C64-D8E3-0D8D-939A-336BA99AE426}"/>
              </a:ext>
            </a:extLst>
          </p:cNvPr>
          <p:cNvPicPr>
            <a:picLocks noGrp="1" noChangeAspect="1"/>
          </p:cNvPicPr>
          <p:nvPr>
            <p:ph idx="1"/>
          </p:nvPr>
        </p:nvPicPr>
        <p:blipFill>
          <a:blip r:embed="rId2"/>
          <a:stretch>
            <a:fillRect/>
          </a:stretch>
        </p:blipFill>
        <p:spPr>
          <a:xfrm>
            <a:off x="533400" y="1825625"/>
            <a:ext cx="7978623" cy="4351338"/>
          </a:xfrm>
        </p:spPr>
      </p:pic>
    </p:spTree>
    <p:extLst>
      <p:ext uri="{BB962C8B-B14F-4D97-AF65-F5344CB8AC3E}">
        <p14:creationId xmlns:p14="http://schemas.microsoft.com/office/powerpoint/2010/main" val="32973086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7B33-5277-0415-5103-4501D9109CED}"/>
              </a:ext>
            </a:extLst>
          </p:cNvPr>
          <p:cNvSpPr>
            <a:spLocks noGrp="1"/>
          </p:cNvSpPr>
          <p:nvPr>
            <p:ph type="title"/>
          </p:nvPr>
        </p:nvSpPr>
        <p:spPr/>
        <p:txBody>
          <a:bodyPr/>
          <a:lstStyle/>
          <a:p>
            <a:r>
              <a:rPr lang="en-US" dirty="0"/>
              <a:t>..</a:t>
            </a:r>
            <a:endParaRPr lang="en-IN" dirty="0"/>
          </a:p>
        </p:txBody>
      </p:sp>
      <p:sp>
        <p:nvSpPr>
          <p:cNvPr id="3" name="Content Placeholder 2">
            <a:extLst>
              <a:ext uri="{FF2B5EF4-FFF2-40B4-BE49-F238E27FC236}">
                <a16:creationId xmlns:a16="http://schemas.microsoft.com/office/drawing/2014/main" id="{05D040E7-F081-C933-3D31-78CE4EB03157}"/>
              </a:ext>
            </a:extLst>
          </p:cNvPr>
          <p:cNvSpPr>
            <a:spLocks noGrp="1"/>
          </p:cNvSpPr>
          <p:nvPr>
            <p:ph idx="1"/>
          </p:nvPr>
        </p:nvSpPr>
        <p:spPr/>
        <p:txBody>
          <a:bodyPr/>
          <a:lstStyle/>
          <a:p>
            <a:pPr marL="0" indent="0">
              <a:buNone/>
            </a:pPr>
            <a:r>
              <a:rPr lang="en-US" dirty="0">
                <a:latin typeface="+mj-lt"/>
              </a:rPr>
              <a:t>This workflow demonstrates using a container set template to run multiple containers in the same pod, share data between them using an </a:t>
            </a:r>
            <a:r>
              <a:rPr lang="en-US" dirty="0" err="1">
                <a:latin typeface="+mj-lt"/>
              </a:rPr>
              <a:t>emptyDir</a:t>
            </a:r>
            <a:r>
              <a:rPr lang="en-US" dirty="0">
                <a:latin typeface="+mj-lt"/>
              </a:rPr>
              <a:t> volume, and capture output for further processing.</a:t>
            </a:r>
            <a:endParaRPr lang="en-IN" dirty="0">
              <a:latin typeface="+mj-lt"/>
            </a:endParaRPr>
          </a:p>
        </p:txBody>
      </p:sp>
      <p:pic>
        <p:nvPicPr>
          <p:cNvPr id="5" name="Picture 4">
            <a:extLst>
              <a:ext uri="{FF2B5EF4-FFF2-40B4-BE49-F238E27FC236}">
                <a16:creationId xmlns:a16="http://schemas.microsoft.com/office/drawing/2014/main" id="{17A71E1A-E931-C149-B824-9C3AD53DDE38}"/>
              </a:ext>
            </a:extLst>
          </p:cNvPr>
          <p:cNvPicPr>
            <a:picLocks noChangeAspect="1"/>
          </p:cNvPicPr>
          <p:nvPr/>
        </p:nvPicPr>
        <p:blipFill>
          <a:blip r:embed="rId2"/>
          <a:stretch>
            <a:fillRect/>
          </a:stretch>
        </p:blipFill>
        <p:spPr>
          <a:xfrm>
            <a:off x="2517598" y="4001294"/>
            <a:ext cx="6877403" cy="4629388"/>
          </a:xfrm>
          <a:prstGeom prst="rect">
            <a:avLst/>
          </a:prstGeom>
        </p:spPr>
      </p:pic>
    </p:spTree>
    <p:extLst>
      <p:ext uri="{BB962C8B-B14F-4D97-AF65-F5344CB8AC3E}">
        <p14:creationId xmlns:p14="http://schemas.microsoft.com/office/powerpoint/2010/main" val="38110799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DFA9-350C-D315-F06D-49CCAB238AF8}"/>
              </a:ext>
            </a:extLst>
          </p:cNvPr>
          <p:cNvSpPr>
            <a:spLocks noGrp="1"/>
          </p:cNvSpPr>
          <p:nvPr>
            <p:ph type="title"/>
          </p:nvPr>
        </p:nvSpPr>
        <p:spPr/>
        <p:txBody>
          <a:bodyPr/>
          <a:lstStyle/>
          <a:p>
            <a:r>
              <a:rPr lang="en-US" dirty="0"/>
              <a:t>Lab22</a:t>
            </a:r>
            <a:endParaRPr lang="en-IN" dirty="0"/>
          </a:p>
        </p:txBody>
      </p:sp>
      <p:sp>
        <p:nvSpPr>
          <p:cNvPr id="3" name="Content Placeholder 2">
            <a:extLst>
              <a:ext uri="{FF2B5EF4-FFF2-40B4-BE49-F238E27FC236}">
                <a16:creationId xmlns:a16="http://schemas.microsoft.com/office/drawing/2014/main" id="{6F045E2B-100D-7E73-3F25-2623C3C7144D}"/>
              </a:ext>
            </a:extLst>
          </p:cNvPr>
          <p:cNvSpPr>
            <a:spLocks noGrp="1"/>
          </p:cNvSpPr>
          <p:nvPr>
            <p:ph idx="1"/>
          </p:nvPr>
        </p:nvSpPr>
        <p:spPr/>
        <p:txBody>
          <a:bodyPr/>
          <a:lstStyle/>
          <a:p>
            <a:r>
              <a:rPr lang="en-US" dirty="0" err="1"/>
              <a:t>ContainerSet</a:t>
            </a:r>
            <a:endParaRPr lang="en-US" dirty="0"/>
          </a:p>
          <a:p>
            <a:r>
              <a:rPr lang="en-US" dirty="0"/>
              <a:t>Retry option</a:t>
            </a:r>
          </a:p>
        </p:txBody>
      </p:sp>
    </p:spTree>
    <p:extLst>
      <p:ext uri="{BB962C8B-B14F-4D97-AF65-F5344CB8AC3E}">
        <p14:creationId xmlns:p14="http://schemas.microsoft.com/office/powerpoint/2010/main" val="151835279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B3EB-6823-4BC0-0D9A-CBD6A1DE5DF9}"/>
              </a:ext>
            </a:extLst>
          </p:cNvPr>
          <p:cNvSpPr>
            <a:spLocks noGrp="1"/>
          </p:cNvSpPr>
          <p:nvPr>
            <p:ph type="title"/>
          </p:nvPr>
        </p:nvSpPr>
        <p:spPr/>
        <p:txBody>
          <a:bodyPr/>
          <a:lstStyle/>
          <a:p>
            <a:r>
              <a:rPr lang="en-IN" dirty="0"/>
              <a:t>The Emissary Executor</a:t>
            </a:r>
          </a:p>
        </p:txBody>
      </p:sp>
      <p:sp>
        <p:nvSpPr>
          <p:cNvPr id="3" name="Content Placeholder 2">
            <a:extLst>
              <a:ext uri="{FF2B5EF4-FFF2-40B4-BE49-F238E27FC236}">
                <a16:creationId xmlns:a16="http://schemas.microsoft.com/office/drawing/2014/main" id="{D8527A06-93C3-A91F-A6B3-87B1FBA6A21E}"/>
              </a:ext>
            </a:extLst>
          </p:cNvPr>
          <p:cNvSpPr>
            <a:spLocks noGrp="1"/>
          </p:cNvSpPr>
          <p:nvPr>
            <p:ph idx="1"/>
          </p:nvPr>
        </p:nvSpPr>
        <p:spPr/>
        <p:txBody>
          <a:bodyPr>
            <a:normAutofit lnSpcReduction="10000"/>
          </a:bodyPr>
          <a:lstStyle/>
          <a:p>
            <a:pPr>
              <a:buFont typeface="Wingdings" panose="05000000000000000000" pitchFamily="2" charset="2"/>
              <a:buChar char="Ø"/>
            </a:pPr>
            <a:r>
              <a:rPr lang="en-US" dirty="0">
                <a:latin typeface="+mj-lt"/>
              </a:rPr>
              <a:t>The Emissary Executor in Argo Workflows is a specialized execution engine designed to handle complex workflows efficiently. Here's a detailed explanation of the Emissary Executor:</a:t>
            </a:r>
          </a:p>
          <a:p>
            <a:pPr>
              <a:buFont typeface="Wingdings" panose="05000000000000000000" pitchFamily="2" charset="2"/>
              <a:buChar char="Ø"/>
            </a:pPr>
            <a:r>
              <a:rPr lang="en-US" dirty="0">
                <a:latin typeface="+mj-lt"/>
              </a:rPr>
              <a:t>Workflow Execution:</a:t>
            </a:r>
          </a:p>
          <a:p>
            <a:pPr lvl="1">
              <a:buFont typeface="Wingdings" panose="05000000000000000000" pitchFamily="2" charset="2"/>
              <a:buChar char="Ø"/>
            </a:pPr>
            <a:r>
              <a:rPr lang="en-US" dirty="0">
                <a:latin typeface="+mj-lt"/>
              </a:rPr>
              <a:t>The Emissary Executor is responsible for executing workflows defined in Argo </a:t>
            </a:r>
            <a:r>
              <a:rPr lang="en-US" dirty="0" err="1">
                <a:latin typeface="+mj-lt"/>
              </a:rPr>
              <a:t>Workflows.It</a:t>
            </a:r>
            <a:r>
              <a:rPr lang="en-US" dirty="0">
                <a:latin typeface="+mj-lt"/>
              </a:rPr>
              <a:t> manages the scheduling, execution, and coordination of workflow tasks and containers.</a:t>
            </a:r>
          </a:p>
          <a:p>
            <a:pPr>
              <a:buFont typeface="Wingdings" panose="05000000000000000000" pitchFamily="2" charset="2"/>
              <a:buChar char="Ø"/>
            </a:pPr>
            <a:r>
              <a:rPr lang="en-US" dirty="0">
                <a:latin typeface="+mj-lt"/>
              </a:rPr>
              <a:t>Task Parallelism:</a:t>
            </a:r>
          </a:p>
          <a:p>
            <a:pPr lvl="1">
              <a:buFont typeface="Wingdings" panose="05000000000000000000" pitchFamily="2" charset="2"/>
              <a:buChar char="Ø"/>
            </a:pPr>
            <a:r>
              <a:rPr lang="en-US" dirty="0">
                <a:latin typeface="+mj-lt"/>
              </a:rPr>
              <a:t>Emissary supports parallel execution of tasks within a </a:t>
            </a:r>
            <a:r>
              <a:rPr lang="en-US" dirty="0" err="1">
                <a:latin typeface="+mj-lt"/>
              </a:rPr>
              <a:t>workflow.It</a:t>
            </a:r>
            <a:r>
              <a:rPr lang="en-US" dirty="0">
                <a:latin typeface="+mj-lt"/>
              </a:rPr>
              <a:t> can handle multiple tasks running simultaneously, optimizing resource utilization and workflow performance</a:t>
            </a:r>
          </a:p>
          <a:p>
            <a:endParaRPr lang="en-IN" dirty="0"/>
          </a:p>
        </p:txBody>
      </p:sp>
    </p:spTree>
    <p:extLst>
      <p:ext uri="{BB962C8B-B14F-4D97-AF65-F5344CB8AC3E}">
        <p14:creationId xmlns:p14="http://schemas.microsoft.com/office/powerpoint/2010/main" val="34741478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27EC0-1A35-AEB0-4DBA-DEC03F214AA4}"/>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B56B6712-DE8F-994F-6282-375118CB474D}"/>
              </a:ext>
            </a:extLst>
          </p:cNvPr>
          <p:cNvPicPr>
            <a:picLocks noChangeAspect="1"/>
          </p:cNvPicPr>
          <p:nvPr/>
        </p:nvPicPr>
        <p:blipFill>
          <a:blip r:embed="rId2"/>
          <a:stretch>
            <a:fillRect/>
          </a:stretch>
        </p:blipFill>
        <p:spPr>
          <a:xfrm>
            <a:off x="444500" y="1844593"/>
            <a:ext cx="10909300" cy="4648282"/>
          </a:xfrm>
          <a:prstGeom prst="rect">
            <a:avLst/>
          </a:prstGeom>
        </p:spPr>
      </p:pic>
    </p:spTree>
    <p:extLst>
      <p:ext uri="{BB962C8B-B14F-4D97-AF65-F5344CB8AC3E}">
        <p14:creationId xmlns:p14="http://schemas.microsoft.com/office/powerpoint/2010/main" val="525484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E543D-A6B2-FBB2-3B73-1AE228A243C1}"/>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27D743A3-AF1E-C4E1-688D-28D0419A99FE}"/>
              </a:ext>
            </a:extLst>
          </p:cNvPr>
          <p:cNvSpPr>
            <a:spLocks noGrp="1"/>
          </p:cNvSpPr>
          <p:nvPr>
            <p:ph idx="1"/>
          </p:nvPr>
        </p:nvSpPr>
        <p:spPr/>
        <p:txBody>
          <a:bodyPr/>
          <a:lstStyle/>
          <a:p>
            <a:pPr>
              <a:buFont typeface="Wingdings" panose="05000000000000000000" pitchFamily="2" charset="2"/>
              <a:buChar char="Ø"/>
            </a:pPr>
            <a:r>
              <a:rPr lang="en-US" b="1" i="0" dirty="0">
                <a:solidFill>
                  <a:srgbClr val="0D0D0D"/>
                </a:solidFill>
                <a:effectLst/>
                <a:highlight>
                  <a:srgbClr val="FFFFFF"/>
                </a:highlight>
                <a:latin typeface="+mj-lt"/>
              </a:rPr>
              <a:t>Adds and Updates</a:t>
            </a:r>
            <a:r>
              <a:rPr lang="en-US" b="0" i="0" dirty="0">
                <a:solidFill>
                  <a:srgbClr val="0D0D0D"/>
                </a:solidFill>
                <a:effectLst/>
                <a:highlight>
                  <a:srgbClr val="FFFFFF"/>
                </a:highlight>
                <a:latin typeface="+mj-lt"/>
              </a:rPr>
              <a:t>: This is when new products are added to the conveyor belt or existing products are updated with new instructions.</a:t>
            </a:r>
          </a:p>
          <a:p>
            <a:pPr>
              <a:buFont typeface="Wingdings" panose="05000000000000000000" pitchFamily="2" charset="2"/>
              <a:buChar char="Ø"/>
            </a:pPr>
            <a:r>
              <a:rPr lang="en-US" b="1" i="0" dirty="0">
                <a:solidFill>
                  <a:srgbClr val="0D0D0D"/>
                </a:solidFill>
                <a:effectLst/>
                <a:highlight>
                  <a:srgbClr val="FFFFFF"/>
                </a:highlight>
                <a:latin typeface="+mj-lt"/>
              </a:rPr>
              <a:t>Informers</a:t>
            </a:r>
            <a:r>
              <a:rPr lang="en-US" b="0" i="0" dirty="0">
                <a:solidFill>
                  <a:srgbClr val="0D0D0D"/>
                </a:solidFill>
                <a:effectLst/>
                <a:highlight>
                  <a:srgbClr val="FFFFFF"/>
                </a:highlight>
                <a:latin typeface="+mj-lt"/>
              </a:rPr>
              <a:t>: Think of these as the communication system in the factory. They inform the workers about new products or updates. There are different informers for different types of tasks and workflows, making sure everyone knows what they need to d</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307002688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21AB1-1A2B-8E06-39B6-67F3828F53D0}"/>
              </a:ext>
            </a:extLst>
          </p:cNvPr>
          <p:cNvSpPr>
            <a:spLocks noGrp="1"/>
          </p:cNvSpPr>
          <p:nvPr>
            <p:ph type="title"/>
          </p:nvPr>
        </p:nvSpPr>
        <p:spPr/>
        <p:txBody>
          <a:bodyPr/>
          <a:lstStyle/>
          <a:p>
            <a:r>
              <a:rPr lang="en-US" dirty="0"/>
              <a:t>..</a:t>
            </a:r>
            <a:endParaRPr lang="en-IN" dirty="0"/>
          </a:p>
        </p:txBody>
      </p:sp>
      <p:sp>
        <p:nvSpPr>
          <p:cNvPr id="3" name="Content Placeholder 2">
            <a:extLst>
              <a:ext uri="{FF2B5EF4-FFF2-40B4-BE49-F238E27FC236}">
                <a16:creationId xmlns:a16="http://schemas.microsoft.com/office/drawing/2014/main" id="{3A8C7193-AE66-C9FB-E730-CA348A48B2DB}"/>
              </a:ext>
            </a:extLst>
          </p:cNvPr>
          <p:cNvSpPr>
            <a:spLocks noGrp="1"/>
          </p:cNvSpPr>
          <p:nvPr>
            <p:ph idx="1"/>
          </p:nvPr>
        </p:nvSpPr>
        <p:spPr/>
        <p:txBody>
          <a:bodyPr/>
          <a:lstStyle/>
          <a:p>
            <a:r>
              <a:rPr lang="en-US" dirty="0">
                <a:latin typeface="+mj-lt"/>
              </a:rPr>
              <a:t>Lab 23 for RM</a:t>
            </a:r>
            <a:endParaRPr lang="en-IN" dirty="0">
              <a:latin typeface="+mj-lt"/>
            </a:endParaRPr>
          </a:p>
        </p:txBody>
      </p:sp>
    </p:spTree>
    <p:extLst>
      <p:ext uri="{BB962C8B-B14F-4D97-AF65-F5344CB8AC3E}">
        <p14:creationId xmlns:p14="http://schemas.microsoft.com/office/powerpoint/2010/main" val="11057520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64F94-3FA7-1245-C7B9-EE1269E444FD}"/>
              </a:ext>
            </a:extLst>
          </p:cNvPr>
          <p:cNvSpPr>
            <a:spLocks noGrp="1"/>
          </p:cNvSpPr>
          <p:nvPr>
            <p:ph type="title"/>
          </p:nvPr>
        </p:nvSpPr>
        <p:spPr/>
        <p:txBody>
          <a:bodyPr/>
          <a:lstStyle/>
          <a:p>
            <a:r>
              <a:rPr lang="en-US" dirty="0"/>
              <a:t>Argo Events</a:t>
            </a:r>
            <a:endParaRPr lang="en-IN" dirty="0"/>
          </a:p>
        </p:txBody>
      </p:sp>
      <p:sp>
        <p:nvSpPr>
          <p:cNvPr id="3" name="Content Placeholder 2">
            <a:extLst>
              <a:ext uri="{FF2B5EF4-FFF2-40B4-BE49-F238E27FC236}">
                <a16:creationId xmlns:a16="http://schemas.microsoft.com/office/drawing/2014/main" id="{81214F58-FBE6-28E6-52B2-8B15DB4B5CA8}"/>
              </a:ext>
            </a:extLst>
          </p:cNvPr>
          <p:cNvSpPr>
            <a:spLocks noGrp="1"/>
          </p:cNvSpPr>
          <p:nvPr>
            <p:ph idx="1"/>
          </p:nvPr>
        </p:nvSpPr>
        <p:spPr/>
        <p:txBody>
          <a:bodyPr/>
          <a:lstStyle/>
          <a:p>
            <a:r>
              <a:rPr lang="en-US" dirty="0">
                <a:latin typeface="+mj-lt"/>
              </a:rPr>
              <a:t>Argo Events helps automate reactions to various events in your Kubernetes system</a:t>
            </a:r>
          </a:p>
          <a:p>
            <a:r>
              <a:rPr lang="en-US" dirty="0">
                <a:latin typeface="+mj-lt"/>
              </a:rPr>
              <a:t>Imagine you have a system in Kubernetes where certain events can happen, like receiving a webhook, a file being dropped in an S3 bucket, or a scheduled task like a </a:t>
            </a:r>
            <a:r>
              <a:rPr lang="en-US" dirty="0" err="1">
                <a:latin typeface="+mj-lt"/>
              </a:rPr>
              <a:t>cron</a:t>
            </a:r>
            <a:r>
              <a:rPr lang="en-US" dirty="0">
                <a:latin typeface="+mj-lt"/>
              </a:rPr>
              <a:t> job.</a:t>
            </a:r>
          </a:p>
          <a:p>
            <a:endParaRPr lang="en-IN" dirty="0"/>
          </a:p>
        </p:txBody>
      </p:sp>
    </p:spTree>
    <p:extLst>
      <p:ext uri="{BB962C8B-B14F-4D97-AF65-F5344CB8AC3E}">
        <p14:creationId xmlns:p14="http://schemas.microsoft.com/office/powerpoint/2010/main" val="31308408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DACD2-6065-772D-C869-705ADEE8F22A}"/>
              </a:ext>
            </a:extLst>
          </p:cNvPr>
          <p:cNvSpPr>
            <a:spLocks noGrp="1"/>
          </p:cNvSpPr>
          <p:nvPr>
            <p:ph type="title"/>
          </p:nvPr>
        </p:nvSpPr>
        <p:spPr/>
        <p:txBody>
          <a:bodyPr>
            <a:normAutofit fontScale="90000"/>
          </a:bodyPr>
          <a:lstStyle/>
          <a:p>
            <a:br>
              <a:rPr lang="en-IN" b="1" dirty="0">
                <a:solidFill>
                  <a:srgbClr val="0D0D0D"/>
                </a:solidFill>
                <a:highlight>
                  <a:srgbClr val="FFFFFF"/>
                </a:highlight>
                <a:latin typeface="Söhne"/>
              </a:rPr>
            </a:br>
            <a:r>
              <a:rPr lang="en-IN" b="1" i="0" dirty="0">
                <a:solidFill>
                  <a:srgbClr val="0D0D0D"/>
                </a:solidFill>
                <a:effectLst/>
                <a:highlight>
                  <a:srgbClr val="FFFFFF"/>
                </a:highlight>
                <a:latin typeface="Söhne"/>
              </a:rPr>
              <a:t>Types of Events Supported</a:t>
            </a:r>
            <a:br>
              <a:rPr lang="en-IN" b="1" i="0" dirty="0">
                <a:solidFill>
                  <a:srgbClr val="0D0D0D"/>
                </a:solidFill>
                <a:effectLst/>
                <a:highlight>
                  <a:srgbClr val="FFFFFF"/>
                </a:highlight>
                <a:latin typeface="Söhne"/>
              </a:rPr>
            </a:br>
            <a:br>
              <a:rPr lang="en-IN" b="0" i="0" dirty="0">
                <a:solidFill>
                  <a:srgbClr val="0D0D0D"/>
                </a:solidFill>
                <a:effectLst/>
                <a:highlight>
                  <a:srgbClr val="FFFFFF"/>
                </a:highlight>
                <a:latin typeface="Söhne"/>
              </a:rPr>
            </a:br>
            <a:endParaRPr lang="en-IN" dirty="0"/>
          </a:p>
        </p:txBody>
      </p:sp>
      <p:sp>
        <p:nvSpPr>
          <p:cNvPr id="3" name="Content Placeholder 2">
            <a:extLst>
              <a:ext uri="{FF2B5EF4-FFF2-40B4-BE49-F238E27FC236}">
                <a16:creationId xmlns:a16="http://schemas.microsoft.com/office/drawing/2014/main" id="{4BE00ECD-17E5-2BDC-7609-C03849A5E9B5}"/>
              </a:ext>
            </a:extLst>
          </p:cNvPr>
          <p:cNvSpPr>
            <a:spLocks noGrp="1"/>
          </p:cNvSpPr>
          <p:nvPr>
            <p:ph idx="1"/>
          </p:nvPr>
        </p:nvSpPr>
        <p:spPr/>
        <p:txBody>
          <a:bodyPr/>
          <a:lstStyle/>
          <a:p>
            <a:r>
              <a:rPr lang="en-US" dirty="0">
                <a:latin typeface="+mj-lt"/>
              </a:rPr>
              <a:t>Argo Events supports over 20 types of events</a:t>
            </a:r>
          </a:p>
          <a:p>
            <a:r>
              <a:rPr lang="en-IN" dirty="0">
                <a:latin typeface="+mj-lt"/>
              </a:rPr>
              <a:t>Over 20 Event Types:</a:t>
            </a:r>
          </a:p>
          <a:p>
            <a:r>
              <a:rPr lang="en-IN" dirty="0">
                <a:latin typeface="+mj-lt"/>
              </a:rPr>
              <a:t>Webhooks (HTTP requests)</a:t>
            </a:r>
          </a:p>
          <a:p>
            <a:r>
              <a:rPr lang="en-IN" dirty="0">
                <a:latin typeface="+mj-lt"/>
              </a:rPr>
              <a:t>File drops in storage (like S3 buckets)</a:t>
            </a:r>
          </a:p>
          <a:p>
            <a:r>
              <a:rPr lang="en-IN" dirty="0">
                <a:latin typeface="+mj-lt"/>
              </a:rPr>
              <a:t>Scheduled tasks (</a:t>
            </a:r>
            <a:r>
              <a:rPr lang="en-IN" dirty="0" err="1">
                <a:latin typeface="+mj-lt"/>
              </a:rPr>
              <a:t>cron</a:t>
            </a:r>
            <a:r>
              <a:rPr lang="en-IN" dirty="0">
                <a:latin typeface="+mj-lt"/>
              </a:rPr>
              <a:t> jobs)</a:t>
            </a:r>
          </a:p>
          <a:p>
            <a:r>
              <a:rPr lang="en-IN" dirty="0">
                <a:latin typeface="+mj-lt"/>
              </a:rPr>
              <a:t>Messaging systems (Kafka, Google Cloud </a:t>
            </a:r>
            <a:r>
              <a:rPr lang="en-IN" dirty="0" err="1">
                <a:latin typeface="+mj-lt"/>
              </a:rPr>
              <a:t>PubSub</a:t>
            </a:r>
            <a:r>
              <a:rPr lang="en-IN" dirty="0">
                <a:latin typeface="+mj-lt"/>
              </a:rPr>
              <a:t>, Amazon SNS, SQS)</a:t>
            </a:r>
          </a:p>
        </p:txBody>
      </p:sp>
    </p:spTree>
    <p:extLst>
      <p:ext uri="{BB962C8B-B14F-4D97-AF65-F5344CB8AC3E}">
        <p14:creationId xmlns:p14="http://schemas.microsoft.com/office/powerpoint/2010/main" val="6749203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D5D89-A613-F8F9-C399-C09C60AE9DA2}"/>
              </a:ext>
            </a:extLst>
          </p:cNvPr>
          <p:cNvSpPr>
            <a:spLocks noGrp="1"/>
          </p:cNvSpPr>
          <p:nvPr>
            <p:ph type="title"/>
          </p:nvPr>
        </p:nvSpPr>
        <p:spPr/>
        <p:txBody>
          <a:bodyPr/>
          <a:lstStyle/>
          <a:p>
            <a:r>
              <a:rPr lang="en-US" dirty="0"/>
              <a:t>Event Source</a:t>
            </a:r>
            <a:endParaRPr lang="en-IN" dirty="0"/>
          </a:p>
        </p:txBody>
      </p:sp>
      <p:sp>
        <p:nvSpPr>
          <p:cNvPr id="3" name="Content Placeholder 2">
            <a:extLst>
              <a:ext uri="{FF2B5EF4-FFF2-40B4-BE49-F238E27FC236}">
                <a16:creationId xmlns:a16="http://schemas.microsoft.com/office/drawing/2014/main" id="{CBDC2716-208B-7CAE-62CB-E0AC7E4A2043}"/>
              </a:ext>
            </a:extLst>
          </p:cNvPr>
          <p:cNvSpPr>
            <a:spLocks noGrp="1"/>
          </p:cNvSpPr>
          <p:nvPr>
            <p:ph idx="1"/>
          </p:nvPr>
        </p:nvSpPr>
        <p:spPr/>
        <p:txBody>
          <a:bodyPr/>
          <a:lstStyle/>
          <a:p>
            <a:r>
              <a:rPr lang="en-US" dirty="0">
                <a:latin typeface="+mj-lt"/>
              </a:rPr>
              <a:t>Webhook: Triggered by an HTTP request</a:t>
            </a:r>
          </a:p>
          <a:p>
            <a:r>
              <a:rPr lang="en-US" dirty="0">
                <a:latin typeface="+mj-lt"/>
              </a:rPr>
              <a:t>S3 Bucket: Triggered when a file is added</a:t>
            </a:r>
          </a:p>
          <a:p>
            <a:r>
              <a:rPr lang="en-US" dirty="0">
                <a:latin typeface="+mj-lt"/>
              </a:rPr>
              <a:t>Cron: Triggered at scheduled times</a:t>
            </a:r>
          </a:p>
          <a:p>
            <a:r>
              <a:rPr lang="en-US" dirty="0">
                <a:latin typeface="+mj-lt"/>
              </a:rPr>
              <a:t>Messaging: Triggered by messages in Kafka, </a:t>
            </a:r>
            <a:r>
              <a:rPr lang="en-US" dirty="0" err="1">
                <a:latin typeface="+mj-lt"/>
              </a:rPr>
              <a:t>PubSub</a:t>
            </a:r>
            <a:r>
              <a:rPr lang="en-US" dirty="0">
                <a:latin typeface="+mj-lt"/>
              </a:rPr>
              <a:t>, etc</a:t>
            </a:r>
            <a:r>
              <a:rPr lang="en-US" dirty="0"/>
              <a:t>.</a:t>
            </a:r>
            <a:endParaRPr lang="en-IN" dirty="0"/>
          </a:p>
        </p:txBody>
      </p:sp>
    </p:spTree>
    <p:extLst>
      <p:ext uri="{BB962C8B-B14F-4D97-AF65-F5344CB8AC3E}">
        <p14:creationId xmlns:p14="http://schemas.microsoft.com/office/powerpoint/2010/main" val="21416533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BA13D-380B-78AC-DD1E-EB70E4A74662}"/>
              </a:ext>
            </a:extLst>
          </p:cNvPr>
          <p:cNvSpPr>
            <a:spLocks noGrp="1"/>
          </p:cNvSpPr>
          <p:nvPr>
            <p:ph type="title"/>
          </p:nvPr>
        </p:nvSpPr>
        <p:spPr/>
        <p:txBody>
          <a:bodyPr/>
          <a:lstStyle/>
          <a:p>
            <a:r>
              <a:rPr lang="en-IN" b="1" i="0" dirty="0">
                <a:solidFill>
                  <a:srgbClr val="0D0D0D"/>
                </a:solidFill>
                <a:effectLst/>
                <a:highlight>
                  <a:srgbClr val="FFFFFF"/>
                </a:highlight>
                <a:latin typeface="Söhne"/>
              </a:rPr>
              <a:t>Actions Triggered by Events</a:t>
            </a:r>
            <a:br>
              <a:rPr lang="en-IN" b="1" i="0" dirty="0">
                <a:solidFill>
                  <a:srgbClr val="0D0D0D"/>
                </a:solidFill>
                <a:effectLst/>
                <a:highlight>
                  <a:srgbClr val="FFFFFF"/>
                </a:highlight>
                <a:latin typeface="Söhne"/>
              </a:rPr>
            </a:br>
            <a:endParaRPr lang="en-IN" dirty="0"/>
          </a:p>
        </p:txBody>
      </p:sp>
      <p:sp>
        <p:nvSpPr>
          <p:cNvPr id="3" name="Content Placeholder 2">
            <a:extLst>
              <a:ext uri="{FF2B5EF4-FFF2-40B4-BE49-F238E27FC236}">
                <a16:creationId xmlns:a16="http://schemas.microsoft.com/office/drawing/2014/main" id="{4997BD6D-FD8E-83B0-769A-42349A96F384}"/>
              </a:ext>
            </a:extLst>
          </p:cNvPr>
          <p:cNvSpPr>
            <a:spLocks noGrp="1"/>
          </p:cNvSpPr>
          <p:nvPr>
            <p:ph idx="1"/>
          </p:nvPr>
        </p:nvSpPr>
        <p:spPr/>
        <p:txBody>
          <a:bodyPr/>
          <a:lstStyle/>
          <a:p>
            <a:pPr algn="l">
              <a:buFont typeface="Arial" panose="020B0604020202020204" pitchFamily="34" charset="0"/>
              <a:buChar char="•"/>
            </a:pPr>
            <a:r>
              <a:rPr lang="en-US" b="1" i="0" dirty="0">
                <a:solidFill>
                  <a:srgbClr val="0D0D0D"/>
                </a:solidFill>
                <a:effectLst/>
                <a:highlight>
                  <a:srgbClr val="FFFFFF"/>
                </a:highlight>
                <a:latin typeface="+mj-lt"/>
              </a:rPr>
              <a:t>What Actions Can Argo Events Trigger?</a:t>
            </a:r>
            <a:endParaRPr lang="en-US" b="0" i="0" dirty="0">
              <a:solidFill>
                <a:srgbClr val="0D0D0D"/>
              </a:solidFill>
              <a:effectLst/>
              <a:highlight>
                <a:srgbClr val="FFFFFF"/>
              </a:highlight>
              <a:latin typeface="+mj-lt"/>
            </a:endParaRPr>
          </a:p>
          <a:p>
            <a:pPr marL="742950" lvl="1" indent="-285750" algn="l">
              <a:buFont typeface="Arial" panose="020B0604020202020204" pitchFamily="34" charset="0"/>
              <a:buChar char="•"/>
            </a:pPr>
            <a:r>
              <a:rPr lang="en-US" sz="2800" b="0" i="0" dirty="0">
                <a:solidFill>
                  <a:srgbClr val="0D0D0D"/>
                </a:solidFill>
                <a:effectLst/>
                <a:highlight>
                  <a:srgbClr val="FFFFFF"/>
                </a:highlight>
                <a:latin typeface="+mj-lt"/>
              </a:rPr>
              <a:t>Create Kubernetes objects (Pods, Deployments)</a:t>
            </a:r>
          </a:p>
          <a:p>
            <a:pPr marL="742950" lvl="1" indent="-285750" algn="l">
              <a:buFont typeface="Arial" panose="020B0604020202020204" pitchFamily="34" charset="0"/>
              <a:buChar char="•"/>
            </a:pPr>
            <a:r>
              <a:rPr lang="en-US" sz="2800" b="0" i="0" dirty="0">
                <a:solidFill>
                  <a:srgbClr val="0D0D0D"/>
                </a:solidFill>
                <a:effectLst/>
                <a:highlight>
                  <a:srgbClr val="FFFFFF"/>
                </a:highlight>
                <a:latin typeface="+mj-lt"/>
              </a:rPr>
              <a:t>Invoke workflows (using Argo Workflows)</a:t>
            </a:r>
          </a:p>
          <a:p>
            <a:pPr marL="742950" lvl="1" indent="-285750" algn="l">
              <a:buFont typeface="Arial" panose="020B0604020202020204" pitchFamily="34" charset="0"/>
              <a:buChar char="•"/>
            </a:pPr>
            <a:r>
              <a:rPr lang="en-US" sz="2800" b="0" i="0" dirty="0">
                <a:solidFill>
                  <a:srgbClr val="0D0D0D"/>
                </a:solidFill>
                <a:effectLst/>
                <a:highlight>
                  <a:srgbClr val="FFFFFF"/>
                </a:highlight>
                <a:latin typeface="+mj-lt"/>
              </a:rPr>
              <a:t>Run serverless workloads</a:t>
            </a:r>
          </a:p>
          <a:p>
            <a:pPr algn="l">
              <a:buFont typeface="Arial" panose="020B0604020202020204" pitchFamily="34" charset="0"/>
              <a:buChar char="•"/>
            </a:pPr>
            <a:r>
              <a:rPr lang="en-US" b="1" i="0" dirty="0">
                <a:solidFill>
                  <a:srgbClr val="0D0D0D"/>
                </a:solidFill>
                <a:effectLst/>
                <a:highlight>
                  <a:srgbClr val="FFFFFF"/>
                </a:highlight>
                <a:latin typeface="+mj-lt"/>
              </a:rPr>
              <a:t>Examples:</a:t>
            </a:r>
            <a:endParaRPr lang="en-US" b="0" i="0" dirty="0">
              <a:solidFill>
                <a:srgbClr val="0D0D0D"/>
              </a:solidFill>
              <a:effectLst/>
              <a:highlight>
                <a:srgbClr val="FFFFFF"/>
              </a:highlight>
              <a:latin typeface="+mj-lt"/>
            </a:endParaRPr>
          </a:p>
          <a:p>
            <a:pPr marL="742950" lvl="1" indent="-285750" algn="l">
              <a:buFont typeface="Arial" panose="020B0604020202020204" pitchFamily="34" charset="0"/>
              <a:buChar char="•"/>
            </a:pPr>
            <a:r>
              <a:rPr lang="en-US" sz="2800" b="0" i="0" dirty="0">
                <a:solidFill>
                  <a:srgbClr val="0D0D0D"/>
                </a:solidFill>
                <a:effectLst/>
                <a:highlight>
                  <a:srgbClr val="FFFFFF"/>
                </a:highlight>
                <a:latin typeface="+mj-lt"/>
              </a:rPr>
              <a:t>A webhook triggers the creation of a new Pod</a:t>
            </a:r>
          </a:p>
          <a:p>
            <a:pPr marL="742950" lvl="1" indent="-285750" algn="l">
              <a:buFont typeface="Arial" panose="020B0604020202020204" pitchFamily="34" charset="0"/>
              <a:buChar char="•"/>
            </a:pPr>
            <a:r>
              <a:rPr lang="en-US" sz="2800" b="0" i="0" dirty="0">
                <a:solidFill>
                  <a:srgbClr val="0D0D0D"/>
                </a:solidFill>
                <a:effectLst/>
                <a:highlight>
                  <a:srgbClr val="FFFFFF"/>
                </a:highlight>
                <a:latin typeface="+mj-lt"/>
              </a:rPr>
              <a:t>A file in S3 triggers a workflow to process the file</a:t>
            </a:r>
          </a:p>
          <a:p>
            <a:pPr marL="742950" lvl="1" indent="-285750" algn="l">
              <a:buFont typeface="Arial" panose="020B0604020202020204" pitchFamily="34" charset="0"/>
              <a:buChar char="•"/>
            </a:pPr>
            <a:r>
              <a:rPr lang="en-US" sz="2800" b="0" i="0" dirty="0">
                <a:solidFill>
                  <a:srgbClr val="0D0D0D"/>
                </a:solidFill>
                <a:effectLst/>
                <a:highlight>
                  <a:srgbClr val="FFFFFF"/>
                </a:highlight>
                <a:latin typeface="+mj-lt"/>
              </a:rPr>
              <a:t>A </a:t>
            </a:r>
            <a:r>
              <a:rPr lang="en-US" sz="2800" b="0" i="0" dirty="0" err="1">
                <a:solidFill>
                  <a:srgbClr val="0D0D0D"/>
                </a:solidFill>
                <a:effectLst/>
                <a:highlight>
                  <a:srgbClr val="FFFFFF"/>
                </a:highlight>
                <a:latin typeface="+mj-lt"/>
              </a:rPr>
              <a:t>cron</a:t>
            </a:r>
            <a:r>
              <a:rPr lang="en-US" sz="2800" b="0" i="0" dirty="0">
                <a:solidFill>
                  <a:srgbClr val="0D0D0D"/>
                </a:solidFill>
                <a:effectLst/>
                <a:highlight>
                  <a:srgbClr val="FFFFFF"/>
                </a:highlight>
                <a:latin typeface="+mj-lt"/>
              </a:rPr>
              <a:t> job triggers a serverless function to run</a:t>
            </a:r>
          </a:p>
          <a:p>
            <a:endParaRPr lang="en-IN" dirty="0"/>
          </a:p>
        </p:txBody>
      </p:sp>
    </p:spTree>
    <p:extLst>
      <p:ext uri="{BB962C8B-B14F-4D97-AF65-F5344CB8AC3E}">
        <p14:creationId xmlns:p14="http://schemas.microsoft.com/office/powerpoint/2010/main" val="42670501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FC548-CAA4-E8F3-382A-7A88382087CB}"/>
              </a:ext>
            </a:extLst>
          </p:cNvPr>
          <p:cNvSpPr>
            <a:spLocks noGrp="1"/>
          </p:cNvSpPr>
          <p:nvPr>
            <p:ph type="title"/>
          </p:nvPr>
        </p:nvSpPr>
        <p:spPr/>
        <p:txBody>
          <a:bodyPr/>
          <a:lstStyle/>
          <a:p>
            <a:r>
              <a:rPr lang="en-US" b="1" i="0" dirty="0">
                <a:solidFill>
                  <a:srgbClr val="0D0D0D"/>
                </a:solidFill>
                <a:effectLst/>
                <a:highlight>
                  <a:srgbClr val="FFFFFF"/>
                </a:highlight>
              </a:rPr>
              <a:t>Main Components of Argo Events</a:t>
            </a:r>
            <a:br>
              <a:rPr lang="en-US" b="1" i="0" dirty="0">
                <a:solidFill>
                  <a:srgbClr val="0D0D0D"/>
                </a:solidFill>
                <a:effectLst/>
                <a:highlight>
                  <a:srgbClr val="FFFFFF"/>
                </a:highlight>
                <a:latin typeface="Söhne"/>
              </a:rPr>
            </a:br>
            <a:endParaRPr lang="en-IN" dirty="0"/>
          </a:p>
        </p:txBody>
      </p:sp>
      <p:sp>
        <p:nvSpPr>
          <p:cNvPr id="3" name="Content Placeholder 2">
            <a:extLst>
              <a:ext uri="{FF2B5EF4-FFF2-40B4-BE49-F238E27FC236}">
                <a16:creationId xmlns:a16="http://schemas.microsoft.com/office/drawing/2014/main" id="{14835B72-35F2-E67E-EFBF-BE58291A56B3}"/>
              </a:ext>
            </a:extLst>
          </p:cNvPr>
          <p:cNvSpPr>
            <a:spLocks noGrp="1"/>
          </p:cNvSpPr>
          <p:nvPr>
            <p:ph idx="1"/>
          </p:nvPr>
        </p:nvSpPr>
        <p:spPr/>
        <p:txBody>
          <a:bodyPr/>
          <a:lstStyle/>
          <a:p>
            <a:r>
              <a:rPr lang="en-US" dirty="0">
                <a:latin typeface="+mj-lt"/>
              </a:rPr>
              <a:t>Components Overview:</a:t>
            </a:r>
          </a:p>
          <a:p>
            <a:r>
              <a:rPr lang="en-US" dirty="0">
                <a:latin typeface="+mj-lt"/>
              </a:rPr>
              <a:t>Event Source</a:t>
            </a:r>
          </a:p>
          <a:p>
            <a:r>
              <a:rPr lang="en-US" dirty="0">
                <a:latin typeface="+mj-lt"/>
              </a:rPr>
              <a:t>Sensor</a:t>
            </a:r>
          </a:p>
          <a:p>
            <a:r>
              <a:rPr lang="en-US" dirty="0" err="1">
                <a:latin typeface="+mj-lt"/>
              </a:rPr>
              <a:t>Eventbus</a:t>
            </a:r>
            <a:endParaRPr lang="en-US" dirty="0">
              <a:latin typeface="+mj-lt"/>
            </a:endParaRPr>
          </a:p>
          <a:p>
            <a:r>
              <a:rPr lang="en-US" dirty="0">
                <a:latin typeface="+mj-lt"/>
              </a:rPr>
              <a:t>Trigger</a:t>
            </a:r>
            <a:endParaRPr lang="en-IN" dirty="0">
              <a:latin typeface="+mj-lt"/>
            </a:endParaRPr>
          </a:p>
        </p:txBody>
      </p:sp>
    </p:spTree>
    <p:extLst>
      <p:ext uri="{BB962C8B-B14F-4D97-AF65-F5344CB8AC3E}">
        <p14:creationId xmlns:p14="http://schemas.microsoft.com/office/powerpoint/2010/main" val="14373882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72DA9-0161-3785-95DA-D185A9B6B25E}"/>
              </a:ext>
            </a:extLst>
          </p:cNvPr>
          <p:cNvSpPr>
            <a:spLocks noGrp="1"/>
          </p:cNvSpPr>
          <p:nvPr>
            <p:ph type="title"/>
          </p:nvPr>
        </p:nvSpPr>
        <p:spPr/>
        <p:txBody>
          <a:bodyPr/>
          <a:lstStyle/>
          <a:p>
            <a:r>
              <a:rPr lang="en-IN" b="1" i="0" dirty="0">
                <a:solidFill>
                  <a:srgbClr val="0D0D0D"/>
                </a:solidFill>
                <a:effectLst/>
                <a:highlight>
                  <a:srgbClr val="FFFFFF"/>
                </a:highlight>
                <a:latin typeface="Söhne"/>
              </a:rPr>
              <a:t>Event Source</a:t>
            </a:r>
            <a:br>
              <a:rPr lang="en-IN" b="1" i="0" dirty="0">
                <a:solidFill>
                  <a:srgbClr val="0D0D0D"/>
                </a:solidFill>
                <a:effectLst/>
                <a:highlight>
                  <a:srgbClr val="FFFFFF"/>
                </a:highlight>
                <a:latin typeface="Söhne"/>
              </a:rPr>
            </a:br>
            <a:endParaRPr lang="en-IN" dirty="0"/>
          </a:p>
        </p:txBody>
      </p:sp>
      <p:sp>
        <p:nvSpPr>
          <p:cNvPr id="3" name="Content Placeholder 2">
            <a:extLst>
              <a:ext uri="{FF2B5EF4-FFF2-40B4-BE49-F238E27FC236}">
                <a16:creationId xmlns:a16="http://schemas.microsoft.com/office/drawing/2014/main" id="{A1544CEA-70B1-CDAE-394F-755E4110D304}"/>
              </a:ext>
            </a:extLst>
          </p:cNvPr>
          <p:cNvSpPr>
            <a:spLocks noGrp="1"/>
          </p:cNvSpPr>
          <p:nvPr>
            <p:ph idx="1"/>
          </p:nvPr>
        </p:nvSpPr>
        <p:spPr/>
        <p:txBody>
          <a:bodyPr>
            <a:normAutofit/>
          </a:bodyPr>
          <a:lstStyle/>
          <a:p>
            <a:r>
              <a:rPr lang="en-US" dirty="0">
                <a:latin typeface="+mj-lt"/>
              </a:rPr>
              <a:t>Event source as anything that can generate events. Examples include a new file being uploaded to cloud storage, a message arriving in a queue, or a timer going off.</a:t>
            </a:r>
          </a:p>
          <a:p>
            <a:r>
              <a:rPr lang="en-US" dirty="0">
                <a:latin typeface="+mj-lt"/>
              </a:rPr>
              <a:t>Configuration:</a:t>
            </a:r>
          </a:p>
          <a:p>
            <a:pPr>
              <a:buFont typeface="Wingdings" panose="05000000000000000000" pitchFamily="2" charset="2"/>
              <a:buChar char="Ø"/>
            </a:pPr>
            <a:r>
              <a:rPr lang="en-US" dirty="0">
                <a:latin typeface="+mj-lt"/>
              </a:rPr>
              <a:t>Define an </a:t>
            </a:r>
            <a:r>
              <a:rPr lang="en-US" dirty="0" err="1">
                <a:latin typeface="+mj-lt"/>
              </a:rPr>
              <a:t>EventSource</a:t>
            </a:r>
            <a:r>
              <a:rPr lang="en-US" dirty="0">
                <a:latin typeface="+mj-lt"/>
              </a:rPr>
              <a:t> with necessary configurations to connect to external event sources.</a:t>
            </a:r>
          </a:p>
          <a:p>
            <a:pPr>
              <a:buFont typeface="Wingdings" panose="05000000000000000000" pitchFamily="2" charset="2"/>
              <a:buChar char="Ø"/>
            </a:pPr>
            <a:r>
              <a:rPr lang="en-US" dirty="0">
                <a:latin typeface="+mj-lt"/>
              </a:rPr>
              <a:t>Specify authentication details, endpoints, and settings.</a:t>
            </a:r>
          </a:p>
          <a:p>
            <a:pPr>
              <a:buFont typeface="Wingdings" panose="05000000000000000000" pitchFamily="2" charset="2"/>
              <a:buChar char="Ø"/>
            </a:pPr>
            <a:r>
              <a:rPr lang="en-US" dirty="0">
                <a:latin typeface="+mj-lt"/>
              </a:rPr>
              <a:t>Example:</a:t>
            </a:r>
          </a:p>
          <a:p>
            <a:pPr>
              <a:buFont typeface="Wingdings" panose="05000000000000000000" pitchFamily="2" charset="2"/>
              <a:buChar char="Ø"/>
            </a:pPr>
            <a:r>
              <a:rPr lang="en-US" dirty="0">
                <a:latin typeface="+mj-lt"/>
              </a:rPr>
              <a:t>Configuring an S3 bucket </a:t>
            </a:r>
            <a:r>
              <a:rPr lang="en-US" dirty="0" err="1">
                <a:latin typeface="+mj-lt"/>
              </a:rPr>
              <a:t>EventSource</a:t>
            </a:r>
            <a:r>
              <a:rPr lang="en-US" dirty="0">
                <a:latin typeface="+mj-lt"/>
              </a:rPr>
              <a:t> to listen for new file uploads.</a:t>
            </a:r>
            <a:endParaRPr lang="en-IN" dirty="0">
              <a:latin typeface="+mj-lt"/>
            </a:endParaRPr>
          </a:p>
        </p:txBody>
      </p:sp>
    </p:spTree>
    <p:extLst>
      <p:ext uri="{BB962C8B-B14F-4D97-AF65-F5344CB8AC3E}">
        <p14:creationId xmlns:p14="http://schemas.microsoft.com/office/powerpoint/2010/main" val="18426284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2C2BF-E26A-715C-5A4A-6B7D49F0CC93}"/>
              </a:ext>
            </a:extLst>
          </p:cNvPr>
          <p:cNvSpPr>
            <a:spLocks noGrp="1"/>
          </p:cNvSpPr>
          <p:nvPr>
            <p:ph type="title"/>
          </p:nvPr>
        </p:nvSpPr>
        <p:spPr/>
        <p:txBody>
          <a:bodyPr/>
          <a:lstStyle/>
          <a:p>
            <a:r>
              <a:rPr lang="en-US" dirty="0"/>
              <a:t>..</a:t>
            </a:r>
            <a:endParaRPr lang="en-IN" dirty="0"/>
          </a:p>
        </p:txBody>
      </p:sp>
      <p:sp>
        <p:nvSpPr>
          <p:cNvPr id="3" name="Content Placeholder 2">
            <a:extLst>
              <a:ext uri="{FF2B5EF4-FFF2-40B4-BE49-F238E27FC236}">
                <a16:creationId xmlns:a16="http://schemas.microsoft.com/office/drawing/2014/main" id="{C0704EE2-E6B9-91E0-DDB4-6973541685AE}"/>
              </a:ext>
            </a:extLst>
          </p:cNvPr>
          <p:cNvSpPr>
            <a:spLocks noGrp="1"/>
          </p:cNvSpPr>
          <p:nvPr>
            <p:ph idx="1"/>
          </p:nvPr>
        </p:nvSpPr>
        <p:spPr/>
        <p:txBody>
          <a:bodyPr>
            <a:normAutofit lnSpcReduction="10000"/>
          </a:bodyPr>
          <a:lstStyle/>
          <a:p>
            <a:pPr marL="0" indent="0">
              <a:buNone/>
            </a:pPr>
            <a:r>
              <a:rPr lang="en-US" dirty="0" err="1">
                <a:latin typeface="+mj-lt"/>
              </a:rPr>
              <a:t>apiVersion</a:t>
            </a:r>
            <a:r>
              <a:rPr lang="en-US" dirty="0">
                <a:latin typeface="+mj-lt"/>
              </a:rPr>
              <a:t>: argoproj.io/v1alpha1</a:t>
            </a:r>
          </a:p>
          <a:p>
            <a:pPr marL="0" indent="0">
              <a:buNone/>
            </a:pPr>
            <a:r>
              <a:rPr lang="en-US" dirty="0">
                <a:latin typeface="+mj-lt"/>
              </a:rPr>
              <a:t>kind: </a:t>
            </a:r>
            <a:r>
              <a:rPr lang="en-US" dirty="0" err="1">
                <a:latin typeface="+mj-lt"/>
              </a:rPr>
              <a:t>EventSource</a:t>
            </a:r>
            <a:endParaRPr lang="en-US" dirty="0">
              <a:latin typeface="+mj-lt"/>
            </a:endParaRPr>
          </a:p>
          <a:p>
            <a:pPr marL="0" indent="0">
              <a:buNone/>
            </a:pPr>
            <a:r>
              <a:rPr lang="en-US" dirty="0">
                <a:latin typeface="+mj-lt"/>
              </a:rPr>
              <a:t>metadata:</a:t>
            </a:r>
          </a:p>
          <a:p>
            <a:pPr marL="0" indent="0">
              <a:buNone/>
            </a:pPr>
            <a:r>
              <a:rPr lang="en-US" dirty="0">
                <a:latin typeface="+mj-lt"/>
              </a:rPr>
              <a:t>  name: s3-events</a:t>
            </a:r>
          </a:p>
          <a:p>
            <a:pPr marL="0" indent="0">
              <a:buNone/>
            </a:pPr>
            <a:r>
              <a:rPr lang="en-US" dirty="0">
                <a:latin typeface="+mj-lt"/>
              </a:rPr>
              <a:t>spec:</a:t>
            </a:r>
          </a:p>
          <a:p>
            <a:pPr marL="0" indent="0">
              <a:buNone/>
            </a:pPr>
            <a:r>
              <a:rPr lang="en-US" dirty="0">
                <a:latin typeface="+mj-lt"/>
              </a:rPr>
              <a:t>  s3:</a:t>
            </a:r>
          </a:p>
          <a:p>
            <a:pPr marL="0" indent="0">
              <a:buNone/>
            </a:pPr>
            <a:r>
              <a:rPr lang="en-US" dirty="0">
                <a:latin typeface="+mj-lt"/>
              </a:rPr>
              <a:t>    example:</a:t>
            </a:r>
          </a:p>
          <a:p>
            <a:pPr marL="0" indent="0">
              <a:buNone/>
            </a:pPr>
            <a:r>
              <a:rPr lang="en-US" dirty="0">
                <a:latin typeface="+mj-lt"/>
              </a:rPr>
              <a:t>      bucket: my-bucket</a:t>
            </a:r>
          </a:p>
          <a:p>
            <a:pPr marL="0" indent="0">
              <a:buNone/>
            </a:pPr>
            <a:r>
              <a:rPr lang="en-US" dirty="0">
                <a:latin typeface="+mj-lt"/>
              </a:rPr>
              <a:t>      region: us-west-2</a:t>
            </a:r>
            <a:endParaRPr lang="en-IN" dirty="0">
              <a:latin typeface="+mj-lt"/>
            </a:endParaRPr>
          </a:p>
        </p:txBody>
      </p:sp>
    </p:spTree>
    <p:extLst>
      <p:ext uri="{BB962C8B-B14F-4D97-AF65-F5344CB8AC3E}">
        <p14:creationId xmlns:p14="http://schemas.microsoft.com/office/powerpoint/2010/main" val="38418965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8C570-431E-03B8-9AA2-521BB5CE1EB1}"/>
              </a:ext>
            </a:extLst>
          </p:cNvPr>
          <p:cNvSpPr>
            <a:spLocks noGrp="1"/>
          </p:cNvSpPr>
          <p:nvPr>
            <p:ph type="title"/>
          </p:nvPr>
        </p:nvSpPr>
        <p:spPr/>
        <p:txBody>
          <a:bodyPr/>
          <a:lstStyle/>
          <a:p>
            <a:r>
              <a:rPr lang="en-US"/>
              <a:t>Sensors</a:t>
            </a:r>
            <a:endParaRPr lang="en-IN"/>
          </a:p>
        </p:txBody>
      </p:sp>
      <p:sp>
        <p:nvSpPr>
          <p:cNvPr id="3" name="Content Placeholder 2">
            <a:extLst>
              <a:ext uri="{FF2B5EF4-FFF2-40B4-BE49-F238E27FC236}">
                <a16:creationId xmlns:a16="http://schemas.microsoft.com/office/drawing/2014/main" id="{1697C6C7-59AD-277B-9164-1775F3B4AB8C}"/>
              </a:ext>
            </a:extLst>
          </p:cNvPr>
          <p:cNvSpPr>
            <a:spLocks noGrp="1"/>
          </p:cNvSpPr>
          <p:nvPr>
            <p:ph idx="1"/>
          </p:nvPr>
        </p:nvSpPr>
        <p:spPr/>
        <p:txBody>
          <a:bodyPr/>
          <a:lstStyle/>
          <a:p>
            <a:r>
              <a:rPr lang="en-US" dirty="0">
                <a:latin typeface="+mj-lt"/>
              </a:rPr>
              <a:t> Sensors are configured to listen for specific events from one or more event sources. When the specified events occur, the sensor triggers predefined actions, known as triggers</a:t>
            </a:r>
          </a:p>
          <a:p>
            <a:endParaRPr lang="en-US" dirty="0"/>
          </a:p>
          <a:p>
            <a:pPr marL="0" indent="0">
              <a:buNone/>
            </a:pPr>
            <a:endParaRPr lang="en-IN" dirty="0"/>
          </a:p>
        </p:txBody>
      </p:sp>
      <p:pic>
        <p:nvPicPr>
          <p:cNvPr id="5" name="Picture 4">
            <a:extLst>
              <a:ext uri="{FF2B5EF4-FFF2-40B4-BE49-F238E27FC236}">
                <a16:creationId xmlns:a16="http://schemas.microsoft.com/office/drawing/2014/main" id="{8AE1A785-408E-1BFC-0FDB-73E94950F25E}"/>
              </a:ext>
            </a:extLst>
          </p:cNvPr>
          <p:cNvPicPr>
            <a:picLocks noChangeAspect="1"/>
          </p:cNvPicPr>
          <p:nvPr/>
        </p:nvPicPr>
        <p:blipFill>
          <a:blip r:embed="rId2"/>
          <a:stretch>
            <a:fillRect/>
          </a:stretch>
        </p:blipFill>
        <p:spPr>
          <a:xfrm>
            <a:off x="685800" y="3734594"/>
            <a:ext cx="10337799" cy="1955006"/>
          </a:xfrm>
          <a:prstGeom prst="rect">
            <a:avLst/>
          </a:prstGeom>
        </p:spPr>
      </p:pic>
    </p:spTree>
    <p:extLst>
      <p:ext uri="{BB962C8B-B14F-4D97-AF65-F5344CB8AC3E}">
        <p14:creationId xmlns:p14="http://schemas.microsoft.com/office/powerpoint/2010/main" val="26162447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3AC55-9AB8-2863-6DEC-8BBC3C1CB336}"/>
              </a:ext>
            </a:extLst>
          </p:cNvPr>
          <p:cNvSpPr>
            <a:spLocks noGrp="1"/>
          </p:cNvSpPr>
          <p:nvPr>
            <p:ph type="title"/>
          </p:nvPr>
        </p:nvSpPr>
        <p:spPr/>
        <p:txBody>
          <a:bodyPr/>
          <a:lstStyle/>
          <a:p>
            <a:r>
              <a:rPr lang="en-IN" dirty="0"/>
              <a:t>How Sensors Works?</a:t>
            </a:r>
          </a:p>
        </p:txBody>
      </p:sp>
      <p:sp>
        <p:nvSpPr>
          <p:cNvPr id="3" name="Content Placeholder 2">
            <a:extLst>
              <a:ext uri="{FF2B5EF4-FFF2-40B4-BE49-F238E27FC236}">
                <a16:creationId xmlns:a16="http://schemas.microsoft.com/office/drawing/2014/main" id="{EA87ADD0-A797-4E59-BD5E-77A43CC57AAB}"/>
              </a:ext>
            </a:extLst>
          </p:cNvPr>
          <p:cNvSpPr>
            <a:spLocks noGrp="1"/>
          </p:cNvSpPr>
          <p:nvPr>
            <p:ph idx="1"/>
          </p:nvPr>
        </p:nvSpPr>
        <p:spPr/>
        <p:txBody>
          <a:bodyPr/>
          <a:lstStyle/>
          <a:p>
            <a:pPr algn="l">
              <a:buFont typeface="+mj-lt"/>
              <a:buAutoNum type="arabicPeriod"/>
            </a:pPr>
            <a:r>
              <a:rPr lang="en-US" b="1" i="0" dirty="0">
                <a:solidFill>
                  <a:srgbClr val="0D0D0D"/>
                </a:solidFill>
                <a:effectLst/>
                <a:highlight>
                  <a:srgbClr val="FFFFFF"/>
                </a:highlight>
                <a:latin typeface="+mj-lt"/>
              </a:rPr>
              <a:t>Define Event Sources</a:t>
            </a:r>
            <a:r>
              <a:rPr lang="en-US" b="0" i="0" dirty="0">
                <a:solidFill>
                  <a:srgbClr val="0D0D0D"/>
                </a:solidFill>
                <a:effectLst/>
                <a:highlight>
                  <a:srgbClr val="FFFFFF"/>
                </a:highlight>
                <a:latin typeface="+mj-lt"/>
              </a:rPr>
              <a:t>: First, you define what events you are interested in. This could be an HTTP request, a message in a queue, a change in a Git repository, etc.</a:t>
            </a:r>
          </a:p>
          <a:p>
            <a:pPr algn="l">
              <a:buFont typeface="+mj-lt"/>
              <a:buAutoNum type="arabicPeriod"/>
            </a:pPr>
            <a:r>
              <a:rPr lang="en-US" b="1" i="0" dirty="0">
                <a:solidFill>
                  <a:srgbClr val="0D0D0D"/>
                </a:solidFill>
                <a:effectLst/>
                <a:highlight>
                  <a:srgbClr val="FFFFFF"/>
                </a:highlight>
                <a:latin typeface="+mj-lt"/>
              </a:rPr>
              <a:t>Create a Sensor</a:t>
            </a:r>
            <a:r>
              <a:rPr lang="en-US" b="0" i="0" dirty="0">
                <a:solidFill>
                  <a:srgbClr val="0D0D0D"/>
                </a:solidFill>
                <a:effectLst/>
                <a:highlight>
                  <a:srgbClr val="FFFFFF"/>
                </a:highlight>
                <a:latin typeface="+mj-lt"/>
              </a:rPr>
              <a:t>: The sensor is configured to listen for the events from the defined event sources. You specify the conditions under which the sensor should act.</a:t>
            </a:r>
          </a:p>
          <a:p>
            <a:pPr algn="l">
              <a:buFont typeface="+mj-lt"/>
              <a:buAutoNum type="arabicPeriod"/>
            </a:pPr>
            <a:r>
              <a:rPr lang="en-US" b="1" i="0" dirty="0">
                <a:solidFill>
                  <a:srgbClr val="0D0D0D"/>
                </a:solidFill>
                <a:effectLst/>
                <a:highlight>
                  <a:srgbClr val="FFFFFF"/>
                </a:highlight>
                <a:latin typeface="+mj-lt"/>
              </a:rPr>
              <a:t>Define Triggers</a:t>
            </a:r>
            <a:r>
              <a:rPr lang="en-US" b="0" i="0" dirty="0">
                <a:solidFill>
                  <a:srgbClr val="0D0D0D"/>
                </a:solidFill>
                <a:effectLst/>
                <a:highlight>
                  <a:srgbClr val="FFFFFF"/>
                </a:highlight>
                <a:latin typeface="+mj-lt"/>
              </a:rPr>
              <a:t>: Triggers are the actions that should happen when the sensor detects the specified events. This could be starting a workflow, sending a notification, or running a script.</a:t>
            </a:r>
          </a:p>
          <a:p>
            <a:endParaRPr lang="en-IN" dirty="0"/>
          </a:p>
        </p:txBody>
      </p:sp>
    </p:spTree>
    <p:extLst>
      <p:ext uri="{BB962C8B-B14F-4D97-AF65-F5344CB8AC3E}">
        <p14:creationId xmlns:p14="http://schemas.microsoft.com/office/powerpoint/2010/main" val="2644724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619F8-EA7B-5B0B-29E3-09636BDAC3FF}"/>
              </a:ext>
            </a:extLst>
          </p:cNvPr>
          <p:cNvSpPr>
            <a:spLocks noGrp="1"/>
          </p:cNvSpPr>
          <p:nvPr>
            <p:ph type="title"/>
          </p:nvPr>
        </p:nvSpPr>
        <p:spPr/>
        <p:txBody>
          <a:bodyPr/>
          <a:lstStyle/>
          <a:p>
            <a:r>
              <a:rPr lang="en-US" dirty="0"/>
              <a:t>Argo Internals</a:t>
            </a:r>
            <a:endParaRPr lang="en-IN" dirty="0"/>
          </a:p>
        </p:txBody>
      </p:sp>
      <p:pic>
        <p:nvPicPr>
          <p:cNvPr id="4" name="Content Placeholder 3">
            <a:extLst>
              <a:ext uri="{FF2B5EF4-FFF2-40B4-BE49-F238E27FC236}">
                <a16:creationId xmlns:a16="http://schemas.microsoft.com/office/drawing/2014/main" id="{BFE8C3A8-3BED-F82D-F407-32CDFE78C61A}"/>
              </a:ext>
            </a:extLst>
          </p:cNvPr>
          <p:cNvPicPr>
            <a:picLocks noGrp="1" noChangeAspect="1"/>
          </p:cNvPicPr>
          <p:nvPr>
            <p:ph idx="1"/>
          </p:nvPr>
        </p:nvPicPr>
        <p:blipFill>
          <a:blip r:embed="rId2"/>
          <a:stretch>
            <a:fillRect/>
          </a:stretch>
        </p:blipFill>
        <p:spPr>
          <a:xfrm>
            <a:off x="1612232" y="1825625"/>
            <a:ext cx="7838686" cy="4351338"/>
          </a:xfrm>
          <a:prstGeom prst="rect">
            <a:avLst/>
          </a:prstGeom>
        </p:spPr>
      </p:pic>
    </p:spTree>
    <p:extLst>
      <p:ext uri="{BB962C8B-B14F-4D97-AF65-F5344CB8AC3E}">
        <p14:creationId xmlns:p14="http://schemas.microsoft.com/office/powerpoint/2010/main" val="16010394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A781-AE75-6CE7-E727-04E205C74466}"/>
              </a:ext>
            </a:extLst>
          </p:cNvPr>
          <p:cNvSpPr>
            <a:spLocks noGrp="1"/>
          </p:cNvSpPr>
          <p:nvPr>
            <p:ph type="title"/>
          </p:nvPr>
        </p:nvSpPr>
        <p:spPr/>
        <p:txBody>
          <a:bodyPr/>
          <a:lstStyle/>
          <a:p>
            <a:r>
              <a:rPr lang="en-US" dirty="0"/>
              <a:t>Example</a:t>
            </a:r>
            <a:endParaRPr lang="en-IN" dirty="0"/>
          </a:p>
        </p:txBody>
      </p:sp>
      <p:sp>
        <p:nvSpPr>
          <p:cNvPr id="3" name="Content Placeholder 2">
            <a:extLst>
              <a:ext uri="{FF2B5EF4-FFF2-40B4-BE49-F238E27FC236}">
                <a16:creationId xmlns:a16="http://schemas.microsoft.com/office/drawing/2014/main" id="{D83639A1-BA9B-6B0E-DB22-BEC8E0E89F2B}"/>
              </a:ext>
            </a:extLst>
          </p:cNvPr>
          <p:cNvSpPr>
            <a:spLocks noGrp="1"/>
          </p:cNvSpPr>
          <p:nvPr>
            <p:ph idx="1"/>
          </p:nvPr>
        </p:nvSpPr>
        <p:spPr/>
        <p:txBody>
          <a:bodyPr>
            <a:normAutofit/>
          </a:bodyPr>
          <a:lstStyle/>
          <a:p>
            <a:pPr>
              <a:buFont typeface="Wingdings" panose="05000000000000000000" pitchFamily="2" charset="2"/>
              <a:buChar char="Ø"/>
            </a:pPr>
            <a:r>
              <a:rPr lang="en-US" dirty="0">
                <a:latin typeface="+mj-lt"/>
              </a:rPr>
              <a:t>Let's say you want to start a data processing workflow whenever a new file is uploaded to an Amazon S3 bucket. Here’s how you can set it up:</a:t>
            </a:r>
          </a:p>
          <a:p>
            <a:pPr>
              <a:buFont typeface="Wingdings" panose="05000000000000000000" pitchFamily="2" charset="2"/>
              <a:buChar char="Ø"/>
            </a:pPr>
            <a:r>
              <a:rPr lang="en-US" dirty="0">
                <a:latin typeface="+mj-lt"/>
              </a:rPr>
              <a:t>Event Source: Define an event source for the S3 bucket that detects new file uploads.</a:t>
            </a:r>
          </a:p>
          <a:p>
            <a:pPr>
              <a:buFont typeface="Wingdings" panose="05000000000000000000" pitchFamily="2" charset="2"/>
              <a:buChar char="Ø"/>
            </a:pPr>
            <a:r>
              <a:rPr lang="en-US" dirty="0">
                <a:latin typeface="+mj-lt"/>
              </a:rPr>
              <a:t>Sensor: Create a sensor that listens for events from the S3 event source.</a:t>
            </a:r>
          </a:p>
          <a:p>
            <a:pPr>
              <a:buFont typeface="Wingdings" panose="05000000000000000000" pitchFamily="2" charset="2"/>
              <a:buChar char="Ø"/>
            </a:pPr>
            <a:r>
              <a:rPr lang="en-US" dirty="0">
                <a:latin typeface="+mj-lt"/>
              </a:rPr>
              <a:t>Trigger: Set up a trigger that starts the data processing workflow when the sensor detects the file upload event</a:t>
            </a:r>
            <a:endParaRPr lang="en-IN" dirty="0">
              <a:latin typeface="+mj-lt"/>
            </a:endParaRPr>
          </a:p>
        </p:txBody>
      </p:sp>
    </p:spTree>
    <p:extLst>
      <p:ext uri="{BB962C8B-B14F-4D97-AF65-F5344CB8AC3E}">
        <p14:creationId xmlns:p14="http://schemas.microsoft.com/office/powerpoint/2010/main" val="39480695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637A-25FC-4DFC-0FF4-C77DB1946068}"/>
              </a:ext>
            </a:extLst>
          </p:cNvPr>
          <p:cNvSpPr>
            <a:spLocks noGrp="1"/>
          </p:cNvSpPr>
          <p:nvPr>
            <p:ph type="title"/>
          </p:nvPr>
        </p:nvSpPr>
        <p:spPr/>
        <p:txBody>
          <a:bodyPr/>
          <a:lstStyle/>
          <a:p>
            <a:r>
              <a:rPr lang="en-US" dirty="0" err="1"/>
              <a:t>EventBus</a:t>
            </a:r>
            <a:r>
              <a:rPr lang="en-US" dirty="0"/>
              <a:t>(Optional)</a:t>
            </a:r>
            <a:endParaRPr lang="en-IN" dirty="0"/>
          </a:p>
        </p:txBody>
      </p:sp>
      <p:sp>
        <p:nvSpPr>
          <p:cNvPr id="3" name="Content Placeholder 2">
            <a:extLst>
              <a:ext uri="{FF2B5EF4-FFF2-40B4-BE49-F238E27FC236}">
                <a16:creationId xmlns:a16="http://schemas.microsoft.com/office/drawing/2014/main" id="{B45B024E-5000-4183-0B67-7DF0B0435C7A}"/>
              </a:ext>
            </a:extLst>
          </p:cNvPr>
          <p:cNvSpPr>
            <a:spLocks noGrp="1"/>
          </p:cNvSpPr>
          <p:nvPr>
            <p:ph idx="1"/>
          </p:nvPr>
        </p:nvSpPr>
        <p:spPr/>
        <p:txBody>
          <a:bodyPr/>
          <a:lstStyle/>
          <a:p>
            <a:r>
              <a:rPr lang="en-US" dirty="0">
                <a:latin typeface="+mj-lt"/>
              </a:rPr>
              <a:t>Acts as a middleware for event routing and persistence.</a:t>
            </a:r>
          </a:p>
          <a:p>
            <a:r>
              <a:rPr lang="en-US" dirty="0">
                <a:latin typeface="+mj-lt"/>
              </a:rPr>
              <a:t>Provides reliability and scalability.</a:t>
            </a:r>
          </a:p>
          <a:p>
            <a:r>
              <a:rPr lang="en-US" dirty="0">
                <a:latin typeface="+mj-lt"/>
              </a:rPr>
              <a:t>Examples: NATS, Kafka.</a:t>
            </a:r>
          </a:p>
          <a:p>
            <a:endParaRPr lang="en-IN" dirty="0"/>
          </a:p>
        </p:txBody>
      </p:sp>
    </p:spTree>
    <p:extLst>
      <p:ext uri="{BB962C8B-B14F-4D97-AF65-F5344CB8AC3E}">
        <p14:creationId xmlns:p14="http://schemas.microsoft.com/office/powerpoint/2010/main" val="12487432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393C3-A4AE-4D83-77AA-5C4BA6891C62}"/>
              </a:ext>
            </a:extLst>
          </p:cNvPr>
          <p:cNvSpPr>
            <a:spLocks noGrp="1"/>
          </p:cNvSpPr>
          <p:nvPr>
            <p:ph type="title"/>
          </p:nvPr>
        </p:nvSpPr>
        <p:spPr/>
        <p:txBody>
          <a:bodyPr/>
          <a:lstStyle/>
          <a:p>
            <a:r>
              <a:rPr lang="en-US" dirty="0" err="1"/>
              <a:t>EventSource</a:t>
            </a:r>
            <a:r>
              <a:rPr lang="en-US" dirty="0"/>
              <a:t> </a:t>
            </a:r>
            <a:endParaRPr lang="en-IN" dirty="0"/>
          </a:p>
        </p:txBody>
      </p:sp>
      <p:sp>
        <p:nvSpPr>
          <p:cNvPr id="3" name="Content Placeholder 2">
            <a:extLst>
              <a:ext uri="{FF2B5EF4-FFF2-40B4-BE49-F238E27FC236}">
                <a16:creationId xmlns:a16="http://schemas.microsoft.com/office/drawing/2014/main" id="{3E6A8FF3-1A24-C83F-D4C9-E9EF65F7E7F3}"/>
              </a:ext>
            </a:extLst>
          </p:cNvPr>
          <p:cNvSpPr>
            <a:spLocks noGrp="1"/>
          </p:cNvSpPr>
          <p:nvPr>
            <p:ph idx="1"/>
          </p:nvPr>
        </p:nvSpPr>
        <p:spPr/>
        <p:txBody>
          <a:bodyPr>
            <a:normAutofit lnSpcReduction="10000"/>
          </a:bodyPr>
          <a:lstStyle/>
          <a:p>
            <a:pPr marL="0" indent="0">
              <a:buNone/>
            </a:pPr>
            <a:r>
              <a:rPr lang="en-US" dirty="0" err="1">
                <a:latin typeface="+mj-lt"/>
              </a:rPr>
              <a:t>apiVersion</a:t>
            </a:r>
            <a:r>
              <a:rPr lang="en-US" dirty="0">
                <a:latin typeface="+mj-lt"/>
              </a:rPr>
              <a:t>: argoproj.io/v1alpha1</a:t>
            </a:r>
          </a:p>
          <a:p>
            <a:pPr marL="0" indent="0">
              <a:buNone/>
            </a:pPr>
            <a:r>
              <a:rPr lang="en-US" dirty="0">
                <a:latin typeface="+mj-lt"/>
              </a:rPr>
              <a:t>kind: </a:t>
            </a:r>
            <a:r>
              <a:rPr lang="en-US" dirty="0" err="1">
                <a:latin typeface="+mj-lt"/>
              </a:rPr>
              <a:t>EventSource</a:t>
            </a:r>
            <a:endParaRPr lang="en-US" dirty="0">
              <a:latin typeface="+mj-lt"/>
            </a:endParaRPr>
          </a:p>
          <a:p>
            <a:pPr marL="0" indent="0">
              <a:buNone/>
            </a:pPr>
            <a:r>
              <a:rPr lang="en-US" dirty="0">
                <a:latin typeface="+mj-lt"/>
              </a:rPr>
              <a:t>metadata:</a:t>
            </a:r>
          </a:p>
          <a:p>
            <a:pPr marL="0" indent="0">
              <a:buNone/>
            </a:pPr>
            <a:r>
              <a:rPr lang="en-US" dirty="0">
                <a:latin typeface="+mj-lt"/>
              </a:rPr>
              <a:t>  name: s3-event-source</a:t>
            </a:r>
          </a:p>
          <a:p>
            <a:pPr marL="0" indent="0">
              <a:buNone/>
            </a:pPr>
            <a:r>
              <a:rPr lang="en-US" dirty="0">
                <a:latin typeface="+mj-lt"/>
              </a:rPr>
              <a:t>spec:</a:t>
            </a:r>
          </a:p>
          <a:p>
            <a:pPr marL="0" indent="0">
              <a:buNone/>
            </a:pPr>
            <a:r>
              <a:rPr lang="en-US" dirty="0">
                <a:latin typeface="+mj-lt"/>
              </a:rPr>
              <a:t>  s3:</a:t>
            </a:r>
          </a:p>
          <a:p>
            <a:pPr marL="0" indent="0">
              <a:buNone/>
            </a:pPr>
            <a:r>
              <a:rPr lang="en-US" dirty="0">
                <a:latin typeface="+mj-lt"/>
              </a:rPr>
              <a:t>    example:</a:t>
            </a:r>
          </a:p>
          <a:p>
            <a:pPr marL="0" indent="0">
              <a:buNone/>
            </a:pPr>
            <a:r>
              <a:rPr lang="en-US" dirty="0">
                <a:latin typeface="+mj-lt"/>
              </a:rPr>
              <a:t>      bucket: my-bucket</a:t>
            </a:r>
          </a:p>
          <a:p>
            <a:pPr marL="0" indent="0">
              <a:buNone/>
            </a:pPr>
            <a:r>
              <a:rPr lang="en-US" dirty="0">
                <a:latin typeface="+mj-lt"/>
              </a:rPr>
              <a:t>      event: s3:ObjectCreated:*</a:t>
            </a:r>
            <a:endParaRPr lang="en-IN" dirty="0">
              <a:latin typeface="+mj-lt"/>
            </a:endParaRPr>
          </a:p>
        </p:txBody>
      </p:sp>
    </p:spTree>
    <p:extLst>
      <p:ext uri="{BB962C8B-B14F-4D97-AF65-F5344CB8AC3E}">
        <p14:creationId xmlns:p14="http://schemas.microsoft.com/office/powerpoint/2010/main" val="249346017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56C8-9CCD-0583-BD0B-2DD11CCB2787}"/>
              </a:ext>
            </a:extLst>
          </p:cNvPr>
          <p:cNvSpPr>
            <a:spLocks noGrp="1"/>
          </p:cNvSpPr>
          <p:nvPr>
            <p:ph type="title"/>
          </p:nvPr>
        </p:nvSpPr>
        <p:spPr/>
        <p:txBody>
          <a:bodyPr/>
          <a:lstStyle/>
          <a:p>
            <a:r>
              <a:rPr lang="en-US" dirty="0" err="1"/>
              <a:t>EventBus</a:t>
            </a:r>
            <a:endParaRPr lang="en-IN" dirty="0"/>
          </a:p>
        </p:txBody>
      </p:sp>
      <p:sp>
        <p:nvSpPr>
          <p:cNvPr id="3" name="Content Placeholder 2">
            <a:extLst>
              <a:ext uri="{FF2B5EF4-FFF2-40B4-BE49-F238E27FC236}">
                <a16:creationId xmlns:a16="http://schemas.microsoft.com/office/drawing/2014/main" id="{302BAD75-3EE3-740B-6C70-6658CD896B45}"/>
              </a:ext>
            </a:extLst>
          </p:cNvPr>
          <p:cNvSpPr>
            <a:spLocks noGrp="1"/>
          </p:cNvSpPr>
          <p:nvPr>
            <p:ph idx="1"/>
          </p:nvPr>
        </p:nvSpPr>
        <p:spPr/>
        <p:txBody>
          <a:bodyPr/>
          <a:lstStyle/>
          <a:p>
            <a:pPr marL="0" indent="0">
              <a:buNone/>
            </a:pPr>
            <a:r>
              <a:rPr lang="en-IN" dirty="0" err="1">
                <a:latin typeface="+mj-lt"/>
              </a:rPr>
              <a:t>apiVersion</a:t>
            </a:r>
            <a:r>
              <a:rPr lang="en-IN" dirty="0">
                <a:latin typeface="+mj-lt"/>
              </a:rPr>
              <a:t>: argoproj.io/v1alpha1</a:t>
            </a:r>
          </a:p>
          <a:p>
            <a:pPr marL="0" indent="0">
              <a:buNone/>
            </a:pPr>
            <a:r>
              <a:rPr lang="en-IN" dirty="0">
                <a:latin typeface="+mj-lt"/>
              </a:rPr>
              <a:t>kind: </a:t>
            </a:r>
            <a:r>
              <a:rPr lang="en-IN" dirty="0" err="1">
                <a:latin typeface="+mj-lt"/>
              </a:rPr>
              <a:t>EventBus</a:t>
            </a:r>
            <a:endParaRPr lang="en-IN" dirty="0">
              <a:latin typeface="+mj-lt"/>
            </a:endParaRPr>
          </a:p>
          <a:p>
            <a:pPr marL="0" indent="0">
              <a:buNone/>
            </a:pPr>
            <a:r>
              <a:rPr lang="en-IN" dirty="0">
                <a:latin typeface="+mj-lt"/>
              </a:rPr>
              <a:t>metadata:</a:t>
            </a:r>
          </a:p>
          <a:p>
            <a:pPr marL="0" indent="0">
              <a:buNone/>
            </a:pPr>
            <a:r>
              <a:rPr lang="en-IN" dirty="0">
                <a:latin typeface="+mj-lt"/>
              </a:rPr>
              <a:t>  name: default</a:t>
            </a:r>
          </a:p>
          <a:p>
            <a:pPr marL="0" indent="0">
              <a:buNone/>
            </a:pPr>
            <a:r>
              <a:rPr lang="en-IN" dirty="0">
                <a:latin typeface="+mj-lt"/>
              </a:rPr>
              <a:t>spec:</a:t>
            </a:r>
          </a:p>
          <a:p>
            <a:pPr marL="0" indent="0">
              <a:buNone/>
            </a:pPr>
            <a:r>
              <a:rPr lang="en-IN" dirty="0">
                <a:latin typeface="+mj-lt"/>
              </a:rPr>
              <a:t>  </a:t>
            </a:r>
            <a:r>
              <a:rPr lang="en-IN" dirty="0" err="1">
                <a:latin typeface="+mj-lt"/>
              </a:rPr>
              <a:t>nats</a:t>
            </a:r>
            <a:r>
              <a:rPr lang="en-IN" dirty="0">
                <a:latin typeface="+mj-lt"/>
              </a:rPr>
              <a:t>:</a:t>
            </a:r>
          </a:p>
          <a:p>
            <a:pPr marL="0" indent="0">
              <a:buNone/>
            </a:pPr>
            <a:r>
              <a:rPr lang="en-IN" dirty="0">
                <a:latin typeface="+mj-lt"/>
              </a:rPr>
              <a:t>    native:</a:t>
            </a:r>
          </a:p>
          <a:p>
            <a:pPr marL="0" indent="0">
              <a:buNone/>
            </a:pPr>
            <a:r>
              <a:rPr lang="en-IN" dirty="0">
                <a:latin typeface="+mj-lt"/>
              </a:rPr>
              <a:t>      replicas: 1</a:t>
            </a:r>
          </a:p>
        </p:txBody>
      </p:sp>
    </p:spTree>
    <p:extLst>
      <p:ext uri="{BB962C8B-B14F-4D97-AF65-F5344CB8AC3E}">
        <p14:creationId xmlns:p14="http://schemas.microsoft.com/office/powerpoint/2010/main" val="26302490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246F6-0CE4-6C11-CE51-C9A5025B3A2A}"/>
              </a:ext>
            </a:extLst>
          </p:cNvPr>
          <p:cNvSpPr>
            <a:spLocks noGrp="1"/>
          </p:cNvSpPr>
          <p:nvPr>
            <p:ph type="title"/>
          </p:nvPr>
        </p:nvSpPr>
        <p:spPr/>
        <p:txBody>
          <a:bodyPr/>
          <a:lstStyle/>
          <a:p>
            <a:r>
              <a:rPr lang="en-US" dirty="0"/>
              <a:t>NATS</a:t>
            </a:r>
            <a:endParaRPr lang="en-IN" dirty="0"/>
          </a:p>
        </p:txBody>
      </p:sp>
      <p:sp>
        <p:nvSpPr>
          <p:cNvPr id="3" name="Content Placeholder 2">
            <a:extLst>
              <a:ext uri="{FF2B5EF4-FFF2-40B4-BE49-F238E27FC236}">
                <a16:creationId xmlns:a16="http://schemas.microsoft.com/office/drawing/2014/main" id="{3F34F9E7-DD3A-0BD1-87F5-44B863D1D718}"/>
              </a:ext>
            </a:extLst>
          </p:cNvPr>
          <p:cNvSpPr>
            <a:spLocks noGrp="1"/>
          </p:cNvSpPr>
          <p:nvPr>
            <p:ph idx="1"/>
          </p:nvPr>
        </p:nvSpPr>
        <p:spPr/>
        <p:txBody>
          <a:bodyPr>
            <a:normAutofit fontScale="92500"/>
          </a:bodyPr>
          <a:lstStyle/>
          <a:p>
            <a:pPr>
              <a:buFont typeface="Wingdings" panose="05000000000000000000" pitchFamily="2" charset="2"/>
              <a:buChar char="Ø"/>
            </a:pPr>
            <a:r>
              <a:rPr lang="en-US" dirty="0">
                <a:latin typeface="+mj-lt"/>
              </a:rPr>
              <a:t>NATS is a lightweight and high-performance messaging system that is commonly used for building distributed systems and microservices architectures. Here are some key points about NATS:</a:t>
            </a:r>
          </a:p>
          <a:p>
            <a:pPr lvl="1">
              <a:buFont typeface="Wingdings" panose="05000000000000000000" pitchFamily="2" charset="2"/>
              <a:buChar char="Ø"/>
            </a:pPr>
            <a:r>
              <a:rPr lang="en-US" dirty="0" err="1">
                <a:latin typeface="+mj-lt"/>
              </a:rPr>
              <a:t>apiVersion</a:t>
            </a:r>
            <a:r>
              <a:rPr lang="en-US" dirty="0">
                <a:latin typeface="+mj-lt"/>
              </a:rPr>
              <a:t>: Specifies the version of the Argo API being used, in this case, argoproj.io/v1alpha1.</a:t>
            </a:r>
          </a:p>
          <a:p>
            <a:pPr lvl="1">
              <a:buFont typeface="Wingdings" panose="05000000000000000000" pitchFamily="2" charset="2"/>
              <a:buChar char="Ø"/>
            </a:pPr>
            <a:r>
              <a:rPr lang="en-US" dirty="0">
                <a:latin typeface="+mj-lt"/>
              </a:rPr>
              <a:t>kind: Indicates the type of resource being defined, which is an </a:t>
            </a:r>
            <a:r>
              <a:rPr lang="en-US" dirty="0" err="1">
                <a:latin typeface="+mj-lt"/>
              </a:rPr>
              <a:t>EventBus</a:t>
            </a:r>
            <a:r>
              <a:rPr lang="en-US" dirty="0">
                <a:latin typeface="+mj-lt"/>
              </a:rPr>
              <a:t>.</a:t>
            </a:r>
          </a:p>
          <a:p>
            <a:pPr lvl="1">
              <a:buFont typeface="Wingdings" panose="05000000000000000000" pitchFamily="2" charset="2"/>
              <a:buChar char="Ø"/>
            </a:pPr>
            <a:r>
              <a:rPr lang="en-US" dirty="0">
                <a:latin typeface="+mj-lt"/>
              </a:rPr>
              <a:t>metadata: Contains metadata about the </a:t>
            </a:r>
            <a:r>
              <a:rPr lang="en-US" dirty="0" err="1">
                <a:latin typeface="+mj-lt"/>
              </a:rPr>
              <a:t>EventBus</a:t>
            </a:r>
            <a:r>
              <a:rPr lang="en-US" dirty="0">
                <a:latin typeface="+mj-lt"/>
              </a:rPr>
              <a:t>, such as its name (default in this case).</a:t>
            </a:r>
          </a:p>
          <a:p>
            <a:pPr lvl="1">
              <a:buFont typeface="Wingdings" panose="05000000000000000000" pitchFamily="2" charset="2"/>
              <a:buChar char="Ø"/>
            </a:pPr>
            <a:r>
              <a:rPr lang="en-US" dirty="0">
                <a:latin typeface="+mj-lt"/>
              </a:rPr>
              <a:t>spec: Describes the specifications or configuration of the </a:t>
            </a:r>
            <a:r>
              <a:rPr lang="en-US" dirty="0" err="1">
                <a:latin typeface="+mj-lt"/>
              </a:rPr>
              <a:t>EventBus</a:t>
            </a:r>
            <a:r>
              <a:rPr lang="en-US" dirty="0">
                <a:latin typeface="+mj-lt"/>
              </a:rPr>
              <a:t>.</a:t>
            </a:r>
          </a:p>
          <a:p>
            <a:pPr lvl="1">
              <a:buFont typeface="Wingdings" panose="05000000000000000000" pitchFamily="2" charset="2"/>
              <a:buChar char="Ø"/>
            </a:pPr>
            <a:r>
              <a:rPr lang="en-US" dirty="0" err="1">
                <a:latin typeface="+mj-lt"/>
              </a:rPr>
              <a:t>nats</a:t>
            </a:r>
            <a:r>
              <a:rPr lang="en-US" dirty="0">
                <a:latin typeface="+mj-lt"/>
              </a:rPr>
              <a:t>: Specifies that NATS will be used as the messaging system for this </a:t>
            </a:r>
            <a:r>
              <a:rPr lang="en-US" dirty="0" err="1">
                <a:latin typeface="+mj-lt"/>
              </a:rPr>
              <a:t>EventBus</a:t>
            </a:r>
            <a:r>
              <a:rPr lang="en-US" dirty="0">
                <a:latin typeface="+mj-lt"/>
              </a:rPr>
              <a:t>.</a:t>
            </a:r>
          </a:p>
          <a:p>
            <a:pPr lvl="1">
              <a:buFont typeface="Wingdings" panose="05000000000000000000" pitchFamily="2" charset="2"/>
              <a:buChar char="Ø"/>
            </a:pPr>
            <a:r>
              <a:rPr lang="en-US" dirty="0">
                <a:latin typeface="+mj-lt"/>
              </a:rPr>
              <a:t>native: Configures NATS with specific settings:</a:t>
            </a:r>
          </a:p>
          <a:p>
            <a:pPr lvl="1">
              <a:buFont typeface="Wingdings" panose="05000000000000000000" pitchFamily="2" charset="2"/>
              <a:buChar char="Ø"/>
            </a:pPr>
            <a:r>
              <a:rPr lang="en-US" dirty="0">
                <a:latin typeface="+mj-lt"/>
              </a:rPr>
              <a:t>replicas: Sets the number of NATS server replicas to 1.</a:t>
            </a:r>
          </a:p>
          <a:p>
            <a:endParaRPr lang="en-IN" dirty="0"/>
          </a:p>
        </p:txBody>
      </p:sp>
    </p:spTree>
    <p:extLst>
      <p:ext uri="{BB962C8B-B14F-4D97-AF65-F5344CB8AC3E}">
        <p14:creationId xmlns:p14="http://schemas.microsoft.com/office/powerpoint/2010/main" val="125527749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B2AEF-2F67-99E3-B84B-80B8C2A1B4A6}"/>
              </a:ext>
            </a:extLst>
          </p:cNvPr>
          <p:cNvSpPr>
            <a:spLocks noGrp="1"/>
          </p:cNvSpPr>
          <p:nvPr>
            <p:ph type="title"/>
          </p:nvPr>
        </p:nvSpPr>
        <p:spPr/>
        <p:txBody>
          <a:bodyPr/>
          <a:lstStyle/>
          <a:p>
            <a:r>
              <a:rPr lang="en-US" dirty="0"/>
              <a:t>Sensor and trigger</a:t>
            </a:r>
            <a:endParaRPr lang="en-IN" dirty="0"/>
          </a:p>
        </p:txBody>
      </p:sp>
      <p:pic>
        <p:nvPicPr>
          <p:cNvPr id="5" name="Content Placeholder 4">
            <a:extLst>
              <a:ext uri="{FF2B5EF4-FFF2-40B4-BE49-F238E27FC236}">
                <a16:creationId xmlns:a16="http://schemas.microsoft.com/office/drawing/2014/main" id="{6B2A75B1-EE93-3057-9945-ADCEFAAF1B20}"/>
              </a:ext>
            </a:extLst>
          </p:cNvPr>
          <p:cNvPicPr>
            <a:picLocks noGrp="1" noChangeAspect="1"/>
          </p:cNvPicPr>
          <p:nvPr>
            <p:ph idx="1"/>
          </p:nvPr>
        </p:nvPicPr>
        <p:blipFill>
          <a:blip r:embed="rId2"/>
          <a:stretch>
            <a:fillRect/>
          </a:stretch>
        </p:blipFill>
        <p:spPr>
          <a:xfrm>
            <a:off x="1270001" y="1498600"/>
            <a:ext cx="6835878" cy="5156199"/>
          </a:xfrm>
        </p:spPr>
      </p:pic>
    </p:spTree>
    <p:extLst>
      <p:ext uri="{BB962C8B-B14F-4D97-AF65-F5344CB8AC3E}">
        <p14:creationId xmlns:p14="http://schemas.microsoft.com/office/powerpoint/2010/main" val="20573668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62451-7827-E563-EFDE-884DD675DC9D}"/>
              </a:ext>
            </a:extLst>
          </p:cNvPr>
          <p:cNvSpPr>
            <a:spLocks noGrp="1"/>
          </p:cNvSpPr>
          <p:nvPr>
            <p:ph type="title"/>
          </p:nvPr>
        </p:nvSpPr>
        <p:spPr/>
        <p:txBody>
          <a:bodyPr/>
          <a:lstStyle/>
          <a:p>
            <a:r>
              <a:rPr lang="en-US" dirty="0"/>
              <a:t>Projects</a:t>
            </a:r>
            <a:endParaRPr lang="en-IN" dirty="0"/>
          </a:p>
        </p:txBody>
      </p:sp>
      <p:sp>
        <p:nvSpPr>
          <p:cNvPr id="3" name="Content Placeholder 2">
            <a:extLst>
              <a:ext uri="{FF2B5EF4-FFF2-40B4-BE49-F238E27FC236}">
                <a16:creationId xmlns:a16="http://schemas.microsoft.com/office/drawing/2014/main" id="{DF9D0EA4-8E37-0A0F-A9F6-01E20EE24219}"/>
              </a:ext>
            </a:extLst>
          </p:cNvPr>
          <p:cNvSpPr>
            <a:spLocks noGrp="1"/>
          </p:cNvSpPr>
          <p:nvPr>
            <p:ph idx="1"/>
          </p:nvPr>
        </p:nvSpPr>
        <p:spPr/>
        <p:txBody>
          <a:bodyPr/>
          <a:lstStyle/>
          <a:p>
            <a:r>
              <a:rPr lang="en-US" dirty="0">
                <a:latin typeface="+mj-lt"/>
              </a:rPr>
              <a:t>Lab 26: Project CI</a:t>
            </a:r>
          </a:p>
          <a:p>
            <a:r>
              <a:rPr lang="en-US" dirty="0">
                <a:latin typeface="+mj-lt"/>
              </a:rPr>
              <a:t>Lab 27: Project </a:t>
            </a:r>
            <a:r>
              <a:rPr lang="en-US" dirty="0" err="1">
                <a:latin typeface="+mj-lt"/>
              </a:rPr>
              <a:t>Kubectl</a:t>
            </a:r>
            <a:endParaRPr lang="en-US" dirty="0">
              <a:latin typeface="+mj-lt"/>
            </a:endParaRPr>
          </a:p>
          <a:p>
            <a:r>
              <a:rPr lang="en-US" dirty="0">
                <a:latin typeface="+mj-lt"/>
              </a:rPr>
              <a:t>Lab 28 : CICD pipeline</a:t>
            </a:r>
          </a:p>
          <a:p>
            <a:r>
              <a:rPr lang="en-US" dirty="0">
                <a:latin typeface="+mj-lt"/>
              </a:rPr>
              <a:t>Lab 29: Project </a:t>
            </a:r>
            <a:r>
              <a:rPr lang="en-US" dirty="0" err="1">
                <a:latin typeface="+mj-lt"/>
              </a:rPr>
              <a:t>kuberentes</a:t>
            </a:r>
            <a:r>
              <a:rPr lang="en-US" dirty="0">
                <a:latin typeface="+mj-lt"/>
              </a:rPr>
              <a:t> Jobs</a:t>
            </a:r>
            <a:endParaRPr lang="en-IN" dirty="0">
              <a:latin typeface="+mj-lt"/>
            </a:endParaRPr>
          </a:p>
        </p:txBody>
      </p:sp>
    </p:spTree>
    <p:extLst>
      <p:ext uri="{BB962C8B-B14F-4D97-AF65-F5344CB8AC3E}">
        <p14:creationId xmlns:p14="http://schemas.microsoft.com/office/powerpoint/2010/main" val="869321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D4B03-C9B4-F4A4-5D20-C13D69C3BC5A}"/>
              </a:ext>
            </a:extLst>
          </p:cNvPr>
          <p:cNvSpPr>
            <a:spLocks noGrp="1"/>
          </p:cNvSpPr>
          <p:nvPr>
            <p:ph type="title"/>
          </p:nvPr>
        </p:nvSpPr>
        <p:spPr/>
        <p:txBody>
          <a:bodyPr/>
          <a:lstStyle/>
          <a:p>
            <a:r>
              <a:rPr lang="en-US" dirty="0"/>
              <a:t>..</a:t>
            </a:r>
            <a:endParaRPr lang="en-IN" dirty="0"/>
          </a:p>
        </p:txBody>
      </p:sp>
      <p:sp>
        <p:nvSpPr>
          <p:cNvPr id="3" name="Content Placeholder 2">
            <a:extLst>
              <a:ext uri="{FF2B5EF4-FFF2-40B4-BE49-F238E27FC236}">
                <a16:creationId xmlns:a16="http://schemas.microsoft.com/office/drawing/2014/main" id="{A2A8A68F-DFED-D53B-5701-9950360D0677}"/>
              </a:ext>
            </a:extLst>
          </p:cNvPr>
          <p:cNvSpPr>
            <a:spLocks noGrp="1"/>
          </p:cNvSpPr>
          <p:nvPr>
            <p:ph idx="1"/>
          </p:nvPr>
        </p:nvSpPr>
        <p:spPr/>
        <p:txBody>
          <a:bodyPr/>
          <a:lstStyle/>
          <a:p>
            <a:pPr>
              <a:buFont typeface="Wingdings" panose="05000000000000000000" pitchFamily="2" charset="2"/>
              <a:buChar char="Ø"/>
            </a:pPr>
            <a:r>
              <a:rPr lang="en-US" dirty="0">
                <a:latin typeface="+mj-lt"/>
              </a:rPr>
              <a:t>The internals of a Pod are also shown. Each Step and each DAG Task cause a Pod to be generated, and each of these is composed of 3 containers:</a:t>
            </a:r>
          </a:p>
          <a:p>
            <a:pPr>
              <a:buFont typeface="Wingdings" panose="05000000000000000000" pitchFamily="2" charset="2"/>
              <a:buChar char="Ø"/>
            </a:pPr>
            <a:r>
              <a:rPr lang="en-US" dirty="0">
                <a:latin typeface="+mj-lt"/>
              </a:rPr>
              <a:t>main container runs the Image that the user indicated, where the </a:t>
            </a:r>
            <a:r>
              <a:rPr lang="en-US" dirty="0" err="1">
                <a:latin typeface="+mj-lt"/>
              </a:rPr>
              <a:t>argoexec</a:t>
            </a:r>
            <a:r>
              <a:rPr lang="en-US" dirty="0">
                <a:latin typeface="+mj-lt"/>
              </a:rPr>
              <a:t> utility is volume mounted and serves as the main command which calls the configured Command as a sub-process</a:t>
            </a:r>
          </a:p>
          <a:p>
            <a:pPr>
              <a:buFont typeface="Wingdings" panose="05000000000000000000" pitchFamily="2" charset="2"/>
              <a:buChar char="Ø"/>
            </a:pPr>
            <a:r>
              <a:rPr lang="en-US" dirty="0" err="1">
                <a:latin typeface="+mj-lt"/>
              </a:rPr>
              <a:t>init</a:t>
            </a:r>
            <a:r>
              <a:rPr lang="en-US" dirty="0">
                <a:latin typeface="+mj-lt"/>
              </a:rPr>
              <a:t> container is an </a:t>
            </a:r>
            <a:r>
              <a:rPr lang="en-US" dirty="0" err="1">
                <a:latin typeface="+mj-lt"/>
              </a:rPr>
              <a:t>InitContainer</a:t>
            </a:r>
            <a:r>
              <a:rPr lang="en-US" dirty="0">
                <a:latin typeface="+mj-lt"/>
              </a:rPr>
              <a:t>, fetching artifacts and parameters and making them available to the main container</a:t>
            </a:r>
          </a:p>
          <a:p>
            <a:pPr>
              <a:buFont typeface="Wingdings" panose="05000000000000000000" pitchFamily="2" charset="2"/>
              <a:buChar char="Ø"/>
            </a:pPr>
            <a:r>
              <a:rPr lang="en-US" dirty="0">
                <a:latin typeface="+mj-lt"/>
              </a:rPr>
              <a:t>wait container performs tasks that are needed for clean up, including saving off parameters and artifacts</a:t>
            </a:r>
          </a:p>
          <a:p>
            <a:pPr marL="0" indent="0">
              <a:buNone/>
            </a:pPr>
            <a:endParaRPr lang="en-IN" dirty="0"/>
          </a:p>
        </p:txBody>
      </p:sp>
    </p:spTree>
    <p:extLst>
      <p:ext uri="{BB962C8B-B14F-4D97-AF65-F5344CB8AC3E}">
        <p14:creationId xmlns:p14="http://schemas.microsoft.com/office/powerpoint/2010/main" val="2200469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434CF-6104-C2B3-98F8-380D0778A508}"/>
              </a:ext>
            </a:extLst>
          </p:cNvPr>
          <p:cNvSpPr>
            <a:spLocks noGrp="1"/>
          </p:cNvSpPr>
          <p:nvPr>
            <p:ph type="title"/>
          </p:nvPr>
        </p:nvSpPr>
        <p:spPr/>
        <p:txBody>
          <a:bodyPr/>
          <a:lstStyle/>
          <a:p>
            <a:r>
              <a:rPr lang="en-US" dirty="0"/>
              <a:t>Main Container</a:t>
            </a:r>
            <a:endParaRPr lang="en-IN" dirty="0"/>
          </a:p>
        </p:txBody>
      </p:sp>
      <p:sp>
        <p:nvSpPr>
          <p:cNvPr id="3" name="Content Placeholder 2">
            <a:extLst>
              <a:ext uri="{FF2B5EF4-FFF2-40B4-BE49-F238E27FC236}">
                <a16:creationId xmlns:a16="http://schemas.microsoft.com/office/drawing/2014/main" id="{FCDEDDD7-7827-2BD4-CABD-32F2EEA6B326}"/>
              </a:ext>
            </a:extLst>
          </p:cNvPr>
          <p:cNvSpPr>
            <a:spLocks noGrp="1"/>
          </p:cNvSpPr>
          <p:nvPr>
            <p:ph idx="1"/>
          </p:nvPr>
        </p:nvSpPr>
        <p:spPr>
          <a:xfrm>
            <a:off x="1451810" y="1825625"/>
            <a:ext cx="10515600" cy="4351338"/>
          </a:xfrm>
        </p:spPr>
        <p:txBody>
          <a:bodyPr>
            <a:normAutofit/>
          </a:bodyPr>
          <a:lstStyle/>
          <a:p>
            <a:pPr>
              <a:buFont typeface="Wingdings" panose="05000000000000000000" pitchFamily="2" charset="2"/>
              <a:buChar char="Ø"/>
            </a:pPr>
            <a:r>
              <a:rPr lang="en-US" dirty="0">
                <a:latin typeface="+mj-lt"/>
              </a:rPr>
              <a:t>Purpose: Runs the main task that the user wants to perform.</a:t>
            </a:r>
          </a:p>
          <a:p>
            <a:pPr>
              <a:buFont typeface="Wingdings" panose="05000000000000000000" pitchFamily="2" charset="2"/>
              <a:buChar char="Ø"/>
            </a:pPr>
            <a:r>
              <a:rPr lang="en-US" dirty="0">
                <a:latin typeface="+mj-lt"/>
              </a:rPr>
              <a:t>How it works:</a:t>
            </a:r>
          </a:p>
          <a:p>
            <a:pPr marL="0" indent="0">
              <a:buNone/>
            </a:pPr>
            <a:endParaRPr lang="en-US" dirty="0">
              <a:latin typeface="+mj-lt"/>
            </a:endParaRPr>
          </a:p>
          <a:p>
            <a:pPr>
              <a:buFont typeface="Wingdings" panose="05000000000000000000" pitchFamily="2" charset="2"/>
              <a:buChar char="Ø"/>
            </a:pPr>
            <a:r>
              <a:rPr lang="en-US" dirty="0">
                <a:latin typeface="+mj-lt"/>
              </a:rPr>
              <a:t>It runs the image specified by the user.</a:t>
            </a:r>
          </a:p>
          <a:p>
            <a:pPr>
              <a:buFont typeface="Wingdings" panose="05000000000000000000" pitchFamily="2" charset="2"/>
              <a:buChar char="Ø"/>
            </a:pPr>
            <a:r>
              <a:rPr lang="en-US" dirty="0">
                <a:latin typeface="+mj-lt"/>
              </a:rPr>
              <a:t>It includes the </a:t>
            </a:r>
            <a:r>
              <a:rPr lang="en-US" dirty="0" err="1">
                <a:latin typeface="+mj-lt"/>
              </a:rPr>
              <a:t>argoexec</a:t>
            </a:r>
            <a:r>
              <a:rPr lang="en-US" dirty="0">
                <a:latin typeface="+mj-lt"/>
              </a:rPr>
              <a:t> utility, which helps manage the task.</a:t>
            </a:r>
          </a:p>
          <a:p>
            <a:pPr>
              <a:buFont typeface="Wingdings" panose="05000000000000000000" pitchFamily="2" charset="2"/>
              <a:buChar char="Ø"/>
            </a:pPr>
            <a:r>
              <a:rPr lang="en-US" dirty="0">
                <a:latin typeface="+mj-lt"/>
              </a:rPr>
              <a:t>The </a:t>
            </a:r>
            <a:r>
              <a:rPr lang="en-US" dirty="0" err="1">
                <a:latin typeface="+mj-lt"/>
              </a:rPr>
              <a:t>argoexec</a:t>
            </a:r>
            <a:r>
              <a:rPr lang="en-US" dirty="0">
                <a:latin typeface="+mj-lt"/>
              </a:rPr>
              <a:t> utility runs the main command as a sub-process</a:t>
            </a:r>
            <a:r>
              <a:rPr lang="en-US" dirty="0"/>
              <a:t>.</a:t>
            </a:r>
          </a:p>
          <a:p>
            <a:pPr>
              <a:buFont typeface="Wingdings" panose="05000000000000000000" pitchFamily="2" charset="2"/>
              <a:buChar char="Ø"/>
            </a:pPr>
            <a:r>
              <a:rPr lang="en-US" dirty="0">
                <a:latin typeface="+mj-lt"/>
              </a:rPr>
              <a:t>Manages input and output artifacts and parameters.</a:t>
            </a:r>
            <a:endParaRPr lang="en-IN" dirty="0">
              <a:latin typeface="+mj-lt"/>
            </a:endParaRPr>
          </a:p>
        </p:txBody>
      </p:sp>
    </p:spTree>
    <p:extLst>
      <p:ext uri="{BB962C8B-B14F-4D97-AF65-F5344CB8AC3E}">
        <p14:creationId xmlns:p14="http://schemas.microsoft.com/office/powerpoint/2010/main" val="1249156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F8E1-F1C4-B7A9-43CE-59B50558400A}"/>
              </a:ext>
            </a:extLst>
          </p:cNvPr>
          <p:cNvSpPr>
            <a:spLocks noGrp="1"/>
          </p:cNvSpPr>
          <p:nvPr>
            <p:ph type="title"/>
          </p:nvPr>
        </p:nvSpPr>
        <p:spPr/>
        <p:txBody>
          <a:bodyPr/>
          <a:lstStyle/>
          <a:p>
            <a:r>
              <a:rPr lang="en-IN" dirty="0"/>
              <a:t>Trainer Intro</a:t>
            </a:r>
          </a:p>
        </p:txBody>
      </p:sp>
      <p:sp>
        <p:nvSpPr>
          <p:cNvPr id="3" name="Content Placeholder 2">
            <a:extLst>
              <a:ext uri="{FF2B5EF4-FFF2-40B4-BE49-F238E27FC236}">
                <a16:creationId xmlns:a16="http://schemas.microsoft.com/office/drawing/2014/main" id="{57612794-E9C2-DA3A-4AA4-D9C688BE7288}"/>
              </a:ext>
            </a:extLst>
          </p:cNvPr>
          <p:cNvSpPr>
            <a:spLocks noGrp="1"/>
          </p:cNvSpPr>
          <p:nvPr>
            <p:ph idx="1"/>
          </p:nvPr>
        </p:nvSpPr>
        <p:spPr/>
        <p:txBody>
          <a:bodyPr/>
          <a:lstStyle/>
          <a:p>
            <a:r>
              <a:rPr lang="en-US" dirty="0">
                <a:latin typeface="+mj-lt"/>
              </a:rPr>
              <a:t>Trainer Experience in IT: Overall 18 years of experience</a:t>
            </a:r>
          </a:p>
          <a:p>
            <a:r>
              <a:rPr lang="en-US" dirty="0">
                <a:latin typeface="+mj-lt"/>
              </a:rPr>
              <a:t>Experience in topics: </a:t>
            </a:r>
            <a:r>
              <a:rPr lang="en-US" dirty="0" err="1">
                <a:latin typeface="+mj-lt"/>
              </a:rPr>
              <a:t>Devops</a:t>
            </a:r>
            <a:r>
              <a:rPr lang="en-US" dirty="0">
                <a:latin typeface="+mj-lt"/>
              </a:rPr>
              <a:t> ,SRE</a:t>
            </a:r>
          </a:p>
          <a:p>
            <a:r>
              <a:rPr lang="en-US" dirty="0">
                <a:latin typeface="+mj-lt"/>
              </a:rPr>
              <a:t>Production Experience if any:15 years of industry experience</a:t>
            </a:r>
          </a:p>
          <a:p>
            <a:r>
              <a:rPr lang="en-US" dirty="0">
                <a:latin typeface="+mj-lt"/>
              </a:rPr>
              <a:t>Objective of this course : Need for Workflow, Argo Workflow, Syntax, Blocks,  Integration with k8s, Use cases</a:t>
            </a:r>
          </a:p>
          <a:p>
            <a:r>
              <a:rPr lang="en-US" dirty="0">
                <a:latin typeface="+mj-lt"/>
              </a:rPr>
              <a:t>Deliverable for the trainees: Argo Workflow</a:t>
            </a:r>
          </a:p>
          <a:p>
            <a:endParaRPr lang="en-IN" dirty="0"/>
          </a:p>
        </p:txBody>
      </p:sp>
    </p:spTree>
    <p:extLst>
      <p:ext uri="{BB962C8B-B14F-4D97-AF65-F5344CB8AC3E}">
        <p14:creationId xmlns:p14="http://schemas.microsoft.com/office/powerpoint/2010/main" val="3732834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4F0CA-DD68-B1FC-94A4-795BC201733C}"/>
              </a:ext>
            </a:extLst>
          </p:cNvPr>
          <p:cNvSpPr>
            <a:spLocks noGrp="1"/>
          </p:cNvSpPr>
          <p:nvPr>
            <p:ph type="title"/>
          </p:nvPr>
        </p:nvSpPr>
        <p:spPr/>
        <p:txBody>
          <a:bodyPr/>
          <a:lstStyle/>
          <a:p>
            <a:r>
              <a:rPr lang="en-US" dirty="0"/>
              <a:t>Init Container</a:t>
            </a:r>
            <a:endParaRPr lang="en-IN" dirty="0"/>
          </a:p>
        </p:txBody>
      </p:sp>
      <p:sp>
        <p:nvSpPr>
          <p:cNvPr id="3" name="Content Placeholder 2">
            <a:extLst>
              <a:ext uri="{FF2B5EF4-FFF2-40B4-BE49-F238E27FC236}">
                <a16:creationId xmlns:a16="http://schemas.microsoft.com/office/drawing/2014/main" id="{E9009DCB-AC05-2919-FCD3-4B09F295381D}"/>
              </a:ext>
            </a:extLst>
          </p:cNvPr>
          <p:cNvSpPr>
            <a:spLocks noGrp="1"/>
          </p:cNvSpPr>
          <p:nvPr>
            <p:ph idx="1"/>
          </p:nvPr>
        </p:nvSpPr>
        <p:spPr/>
        <p:txBody>
          <a:bodyPr/>
          <a:lstStyle/>
          <a:p>
            <a:pPr>
              <a:buFont typeface="Wingdings" panose="05000000000000000000" pitchFamily="2" charset="2"/>
              <a:buChar char="Ø"/>
            </a:pPr>
            <a:r>
              <a:rPr lang="en-US" dirty="0">
                <a:latin typeface="+mj-lt"/>
              </a:rPr>
              <a:t>Purpose: Prepares the environment before the main container starts.</a:t>
            </a:r>
          </a:p>
          <a:p>
            <a:pPr>
              <a:buFont typeface="Wingdings" panose="05000000000000000000" pitchFamily="2" charset="2"/>
              <a:buChar char="Ø"/>
            </a:pPr>
            <a:endParaRPr lang="en-US" dirty="0">
              <a:latin typeface="+mj-lt"/>
            </a:endParaRPr>
          </a:p>
          <a:p>
            <a:pPr>
              <a:buFont typeface="Wingdings" panose="05000000000000000000" pitchFamily="2" charset="2"/>
              <a:buChar char="Ø"/>
            </a:pPr>
            <a:r>
              <a:rPr lang="en-US" dirty="0">
                <a:latin typeface="+mj-lt"/>
              </a:rPr>
              <a:t>How it works:</a:t>
            </a:r>
          </a:p>
          <a:p>
            <a:pPr>
              <a:buFont typeface="Wingdings" panose="05000000000000000000" pitchFamily="2" charset="2"/>
              <a:buChar char="Ø"/>
            </a:pPr>
            <a:endParaRPr lang="en-US" dirty="0">
              <a:latin typeface="+mj-lt"/>
            </a:endParaRPr>
          </a:p>
          <a:p>
            <a:pPr>
              <a:buFont typeface="Wingdings" panose="05000000000000000000" pitchFamily="2" charset="2"/>
              <a:buChar char="Ø"/>
            </a:pPr>
            <a:r>
              <a:rPr lang="en-US" dirty="0">
                <a:latin typeface="+mj-lt"/>
              </a:rPr>
              <a:t>It fetches necessary artifacts (files, data) and parameters (settings).</a:t>
            </a:r>
          </a:p>
          <a:p>
            <a:pPr>
              <a:buFont typeface="Wingdings" panose="05000000000000000000" pitchFamily="2" charset="2"/>
              <a:buChar char="Ø"/>
            </a:pPr>
            <a:r>
              <a:rPr lang="en-US" dirty="0">
                <a:latin typeface="+mj-lt"/>
              </a:rPr>
              <a:t>It makes these artifacts and parameters available to the main container.</a:t>
            </a:r>
          </a:p>
          <a:p>
            <a:endParaRPr lang="en-IN" dirty="0"/>
          </a:p>
        </p:txBody>
      </p:sp>
    </p:spTree>
    <p:extLst>
      <p:ext uri="{BB962C8B-B14F-4D97-AF65-F5344CB8AC3E}">
        <p14:creationId xmlns:p14="http://schemas.microsoft.com/office/powerpoint/2010/main" val="3336979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4E2A-B6C7-FC2C-FA17-2AF60CEA7B91}"/>
              </a:ext>
            </a:extLst>
          </p:cNvPr>
          <p:cNvSpPr>
            <a:spLocks noGrp="1"/>
          </p:cNvSpPr>
          <p:nvPr>
            <p:ph type="title"/>
          </p:nvPr>
        </p:nvSpPr>
        <p:spPr/>
        <p:txBody>
          <a:bodyPr/>
          <a:lstStyle/>
          <a:p>
            <a:r>
              <a:rPr lang="en-US" dirty="0"/>
              <a:t>Wait Containers</a:t>
            </a:r>
            <a:endParaRPr lang="en-IN" dirty="0"/>
          </a:p>
        </p:txBody>
      </p:sp>
      <p:sp>
        <p:nvSpPr>
          <p:cNvPr id="3" name="Content Placeholder 2">
            <a:extLst>
              <a:ext uri="{FF2B5EF4-FFF2-40B4-BE49-F238E27FC236}">
                <a16:creationId xmlns:a16="http://schemas.microsoft.com/office/drawing/2014/main" id="{777EBC44-E05F-2122-DBAA-B3461491146B}"/>
              </a:ext>
            </a:extLst>
          </p:cNvPr>
          <p:cNvSpPr>
            <a:spLocks noGrp="1"/>
          </p:cNvSpPr>
          <p:nvPr>
            <p:ph idx="1"/>
          </p:nvPr>
        </p:nvSpPr>
        <p:spPr/>
        <p:txBody>
          <a:bodyPr/>
          <a:lstStyle/>
          <a:p>
            <a:pPr>
              <a:buFont typeface="Wingdings" panose="05000000000000000000" pitchFamily="2" charset="2"/>
              <a:buChar char="Ø"/>
            </a:pPr>
            <a:r>
              <a:rPr lang="en-US" dirty="0">
                <a:latin typeface="+mj-lt"/>
              </a:rPr>
              <a:t>Wait Container:</a:t>
            </a:r>
          </a:p>
          <a:p>
            <a:pPr>
              <a:buFont typeface="Wingdings" panose="05000000000000000000" pitchFamily="2" charset="2"/>
              <a:buChar char="Ø"/>
            </a:pPr>
            <a:r>
              <a:rPr lang="en-US" dirty="0">
                <a:latin typeface="+mj-lt"/>
              </a:rPr>
              <a:t>Purpose: Cleans up after the main task is done.</a:t>
            </a:r>
          </a:p>
          <a:p>
            <a:pPr>
              <a:buFont typeface="Wingdings" panose="05000000000000000000" pitchFamily="2" charset="2"/>
              <a:buChar char="Ø"/>
            </a:pPr>
            <a:endParaRPr lang="en-US" dirty="0">
              <a:latin typeface="+mj-lt"/>
            </a:endParaRPr>
          </a:p>
          <a:p>
            <a:pPr>
              <a:buFont typeface="Wingdings" panose="05000000000000000000" pitchFamily="2" charset="2"/>
              <a:buChar char="Ø"/>
            </a:pPr>
            <a:r>
              <a:rPr lang="en-US" dirty="0">
                <a:latin typeface="+mj-lt"/>
              </a:rPr>
              <a:t>How it works:</a:t>
            </a:r>
          </a:p>
          <a:p>
            <a:pPr>
              <a:buFont typeface="Wingdings" panose="05000000000000000000" pitchFamily="2" charset="2"/>
              <a:buChar char="Ø"/>
            </a:pPr>
            <a:r>
              <a:rPr lang="en-US" dirty="0">
                <a:latin typeface="+mj-lt"/>
              </a:rPr>
              <a:t>It performs tasks needed to tidy up.</a:t>
            </a:r>
          </a:p>
          <a:p>
            <a:pPr>
              <a:buFont typeface="Wingdings" panose="05000000000000000000" pitchFamily="2" charset="2"/>
              <a:buChar char="Ø"/>
            </a:pPr>
            <a:r>
              <a:rPr lang="en-US" dirty="0">
                <a:latin typeface="+mj-lt"/>
              </a:rPr>
              <a:t>It saves off any output parameters and artifacts produced by the main container.</a:t>
            </a:r>
            <a:endParaRPr lang="en-IN" dirty="0">
              <a:latin typeface="+mj-lt"/>
            </a:endParaRPr>
          </a:p>
        </p:txBody>
      </p:sp>
    </p:spTree>
    <p:extLst>
      <p:ext uri="{BB962C8B-B14F-4D97-AF65-F5344CB8AC3E}">
        <p14:creationId xmlns:p14="http://schemas.microsoft.com/office/powerpoint/2010/main" val="177576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CBA4-5E33-69D7-7337-3812BD3EDD06}"/>
              </a:ext>
            </a:extLst>
          </p:cNvPr>
          <p:cNvSpPr>
            <a:spLocks noGrp="1"/>
          </p:cNvSpPr>
          <p:nvPr>
            <p:ph type="title"/>
          </p:nvPr>
        </p:nvSpPr>
        <p:spPr/>
        <p:txBody>
          <a:bodyPr/>
          <a:lstStyle/>
          <a:p>
            <a:r>
              <a:rPr lang="en-US" dirty="0"/>
              <a:t>Summary</a:t>
            </a:r>
            <a:endParaRPr lang="en-IN" dirty="0"/>
          </a:p>
        </p:txBody>
      </p:sp>
      <p:sp>
        <p:nvSpPr>
          <p:cNvPr id="3" name="Content Placeholder 2">
            <a:extLst>
              <a:ext uri="{FF2B5EF4-FFF2-40B4-BE49-F238E27FC236}">
                <a16:creationId xmlns:a16="http://schemas.microsoft.com/office/drawing/2014/main" id="{9299A55D-DC06-C3AC-9930-053EE6436859}"/>
              </a:ext>
            </a:extLst>
          </p:cNvPr>
          <p:cNvSpPr>
            <a:spLocks noGrp="1"/>
          </p:cNvSpPr>
          <p:nvPr>
            <p:ph idx="1"/>
          </p:nvPr>
        </p:nvSpPr>
        <p:spPr/>
        <p:txBody>
          <a:bodyPr/>
          <a:lstStyle/>
          <a:p>
            <a:pPr>
              <a:buFont typeface="Wingdings" panose="05000000000000000000" pitchFamily="2" charset="2"/>
              <a:buChar char="Ø"/>
            </a:pPr>
            <a:r>
              <a:rPr lang="en-US" dirty="0">
                <a:latin typeface="+mj-lt"/>
              </a:rPr>
              <a:t>When a task is run, a Pod is created, consisting of three containers:</a:t>
            </a:r>
          </a:p>
          <a:p>
            <a:pPr>
              <a:buFont typeface="Wingdings" panose="05000000000000000000" pitchFamily="2" charset="2"/>
              <a:buChar char="Ø"/>
            </a:pPr>
            <a:endParaRPr lang="en-US" dirty="0">
              <a:latin typeface="+mj-lt"/>
            </a:endParaRPr>
          </a:p>
          <a:p>
            <a:pPr>
              <a:buFont typeface="Wingdings" panose="05000000000000000000" pitchFamily="2" charset="2"/>
              <a:buChar char="Ø"/>
            </a:pPr>
            <a:r>
              <a:rPr lang="en-US" dirty="0">
                <a:latin typeface="+mj-lt"/>
              </a:rPr>
              <a:t>Init Container: Sets up everything needed for the task.</a:t>
            </a:r>
          </a:p>
          <a:p>
            <a:pPr>
              <a:buFont typeface="Wingdings" panose="05000000000000000000" pitchFamily="2" charset="2"/>
              <a:buChar char="Ø"/>
            </a:pPr>
            <a:r>
              <a:rPr lang="en-US" dirty="0">
                <a:latin typeface="+mj-lt"/>
              </a:rPr>
              <a:t>Main Container: Runs the task.</a:t>
            </a:r>
          </a:p>
          <a:p>
            <a:pPr>
              <a:buFont typeface="Wingdings" panose="05000000000000000000" pitchFamily="2" charset="2"/>
              <a:buChar char="Ø"/>
            </a:pPr>
            <a:r>
              <a:rPr lang="en-US" dirty="0">
                <a:latin typeface="+mj-lt"/>
              </a:rPr>
              <a:t>Wait Container: Cleans up and saves results.</a:t>
            </a:r>
            <a:endParaRPr lang="en-IN" dirty="0">
              <a:latin typeface="+mj-lt"/>
            </a:endParaRPr>
          </a:p>
        </p:txBody>
      </p:sp>
    </p:spTree>
    <p:extLst>
      <p:ext uri="{BB962C8B-B14F-4D97-AF65-F5344CB8AC3E}">
        <p14:creationId xmlns:p14="http://schemas.microsoft.com/office/powerpoint/2010/main" val="4211240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53A16-5CFC-72F9-0887-40933A322F4C}"/>
              </a:ext>
            </a:extLst>
          </p:cNvPr>
          <p:cNvSpPr>
            <a:spLocks noGrp="1"/>
          </p:cNvSpPr>
          <p:nvPr>
            <p:ph type="title"/>
          </p:nvPr>
        </p:nvSpPr>
        <p:spPr/>
        <p:txBody>
          <a:bodyPr/>
          <a:lstStyle/>
          <a:p>
            <a:r>
              <a:rPr lang="en-IN" dirty="0"/>
              <a:t>UI Interface</a:t>
            </a:r>
          </a:p>
        </p:txBody>
      </p:sp>
      <p:pic>
        <p:nvPicPr>
          <p:cNvPr id="4" name="Picture 3">
            <a:extLst>
              <a:ext uri="{FF2B5EF4-FFF2-40B4-BE49-F238E27FC236}">
                <a16:creationId xmlns:a16="http://schemas.microsoft.com/office/drawing/2014/main" id="{023017DD-3002-594C-EFEA-46EE1D5F42BF}"/>
              </a:ext>
            </a:extLst>
          </p:cNvPr>
          <p:cNvPicPr>
            <a:picLocks noChangeAspect="1"/>
          </p:cNvPicPr>
          <p:nvPr/>
        </p:nvPicPr>
        <p:blipFill>
          <a:blip r:embed="rId2"/>
          <a:stretch>
            <a:fillRect/>
          </a:stretch>
        </p:blipFill>
        <p:spPr>
          <a:xfrm>
            <a:off x="1676400" y="1933257"/>
            <a:ext cx="8902700" cy="3578543"/>
          </a:xfrm>
          <a:prstGeom prst="rect">
            <a:avLst/>
          </a:prstGeom>
        </p:spPr>
      </p:pic>
    </p:spTree>
    <p:extLst>
      <p:ext uri="{BB962C8B-B14F-4D97-AF65-F5344CB8AC3E}">
        <p14:creationId xmlns:p14="http://schemas.microsoft.com/office/powerpoint/2010/main" val="1984983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7A04D-CC60-C06C-FBC0-3AC2198BA18A}"/>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3D7D9113-2FAD-0397-E8AB-AAC415784AA0}"/>
              </a:ext>
            </a:extLst>
          </p:cNvPr>
          <p:cNvSpPr>
            <a:spLocks noGrp="1"/>
          </p:cNvSpPr>
          <p:nvPr>
            <p:ph idx="1"/>
          </p:nvPr>
        </p:nvSpPr>
        <p:spPr/>
        <p:txBody>
          <a:bodyPr>
            <a:normAutofit/>
          </a:bodyPr>
          <a:lstStyle/>
          <a:p>
            <a:pPr>
              <a:buFont typeface="Wingdings" panose="05000000000000000000" pitchFamily="2" charset="2"/>
              <a:buChar char="Ø"/>
            </a:pPr>
            <a:r>
              <a:rPr lang="en-US" dirty="0">
                <a:latin typeface="+mj-lt"/>
              </a:rPr>
              <a:t>Running "make start UI=true": Think of this as pressing a button that starts up your project with a UI so you can see and interact with it.</a:t>
            </a:r>
          </a:p>
          <a:p>
            <a:pPr>
              <a:buFont typeface="Wingdings" panose="05000000000000000000" pitchFamily="2" charset="2"/>
              <a:buChar char="Ø"/>
            </a:pPr>
            <a:r>
              <a:rPr lang="en-US" dirty="0">
                <a:latin typeface="+mj-lt"/>
              </a:rPr>
              <a:t>React Application: This is the part of your project that handles what you see and interact with in your web browser. It’s built using a technology called React.</a:t>
            </a:r>
          </a:p>
          <a:p>
            <a:pPr>
              <a:buFont typeface="Wingdings" panose="05000000000000000000" pitchFamily="2" charset="2"/>
              <a:buChar char="Ø"/>
            </a:pPr>
            <a:r>
              <a:rPr lang="en-US" dirty="0">
                <a:latin typeface="+mj-lt"/>
              </a:rPr>
              <a:t>Webpack HTTP Server: This is like a local mini-web server that runs on your computer. It handles showing the web pages (like index.html) and other files you need for your UI. It runs on port 8080, which is like its address on your computer.</a:t>
            </a:r>
            <a:endParaRPr lang="en-IN" dirty="0">
              <a:latin typeface="+mj-lt"/>
            </a:endParaRPr>
          </a:p>
        </p:txBody>
      </p:sp>
    </p:spTree>
    <p:extLst>
      <p:ext uri="{BB962C8B-B14F-4D97-AF65-F5344CB8AC3E}">
        <p14:creationId xmlns:p14="http://schemas.microsoft.com/office/powerpoint/2010/main" val="825925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3AEE-FA6E-3553-7B21-A07E47C54331}"/>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4D5AB9E8-CD9E-8255-C00A-DEBEB9EF6CB4}"/>
              </a:ext>
            </a:extLst>
          </p:cNvPr>
          <p:cNvSpPr>
            <a:spLocks noGrp="1"/>
          </p:cNvSpPr>
          <p:nvPr>
            <p:ph idx="1"/>
          </p:nvPr>
        </p:nvSpPr>
        <p:spPr/>
        <p:txBody>
          <a:bodyPr>
            <a:normAutofit lnSpcReduction="10000"/>
          </a:bodyPr>
          <a:lstStyle/>
          <a:p>
            <a:pPr>
              <a:buFont typeface="Wingdings" panose="05000000000000000000" pitchFamily="2" charset="2"/>
              <a:buChar char="Ø"/>
            </a:pPr>
            <a:r>
              <a:rPr lang="en-US" dirty="0">
                <a:latin typeface="+mj-lt"/>
              </a:rPr>
              <a:t>index.html and TypeScript Files: These are the building blocks of your web application. The index.html file is the main webpage, and TypeScript files contain the code that makes your webpage dynamic and interactive.</a:t>
            </a:r>
          </a:p>
          <a:p>
            <a:pPr>
              <a:buFont typeface="Wingdings" panose="05000000000000000000" pitchFamily="2" charset="2"/>
              <a:buChar char="Ø"/>
            </a:pPr>
            <a:r>
              <a:rPr lang="en-US" dirty="0">
                <a:latin typeface="+mj-lt"/>
              </a:rPr>
              <a:t>Back-End API (Argo Server): This is the part of your project that handles data and logic on the server-side. When your UI needs to get or send data, it talks to the back-end API. This back-end server runs on port 2746.</a:t>
            </a:r>
          </a:p>
          <a:p>
            <a:pPr>
              <a:buFont typeface="Wingdings" panose="05000000000000000000" pitchFamily="2" charset="2"/>
              <a:buChar char="Ø"/>
            </a:pPr>
            <a:r>
              <a:rPr lang="en-US" dirty="0">
                <a:latin typeface="+mj-lt"/>
              </a:rPr>
              <a:t>Hot Reload: Imagine you are editing a document, and every time you make a change, the document automatically updates without you having to save and refresh it. </a:t>
            </a:r>
            <a:endParaRPr lang="en-IN" dirty="0">
              <a:latin typeface="+mj-lt"/>
            </a:endParaRPr>
          </a:p>
        </p:txBody>
      </p:sp>
    </p:spTree>
    <p:extLst>
      <p:ext uri="{BB962C8B-B14F-4D97-AF65-F5344CB8AC3E}">
        <p14:creationId xmlns:p14="http://schemas.microsoft.com/office/powerpoint/2010/main" val="214050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E91CB-62D7-0333-B779-AD971F2151EB}"/>
              </a:ext>
            </a:extLst>
          </p:cNvPr>
          <p:cNvSpPr>
            <a:spLocks noGrp="1"/>
          </p:cNvSpPr>
          <p:nvPr>
            <p:ph type="title"/>
          </p:nvPr>
        </p:nvSpPr>
        <p:spPr/>
        <p:txBody>
          <a:bodyPr/>
          <a:lstStyle/>
          <a:p>
            <a:r>
              <a:rPr lang="en-IN" dirty="0"/>
              <a:t>Lab1: Setup</a:t>
            </a:r>
          </a:p>
        </p:txBody>
      </p:sp>
      <p:sp>
        <p:nvSpPr>
          <p:cNvPr id="3" name="Content Placeholder 2">
            <a:extLst>
              <a:ext uri="{FF2B5EF4-FFF2-40B4-BE49-F238E27FC236}">
                <a16:creationId xmlns:a16="http://schemas.microsoft.com/office/drawing/2014/main" id="{2A2A40E3-F69B-C7CA-F97C-CB8EDFD3CF84}"/>
              </a:ext>
            </a:extLst>
          </p:cNvPr>
          <p:cNvSpPr>
            <a:spLocks noGrp="1"/>
          </p:cNvSpPr>
          <p:nvPr>
            <p:ph idx="1"/>
          </p:nvPr>
        </p:nvSpPr>
        <p:spPr/>
        <p:txBody>
          <a:bodyPr>
            <a:normAutofit lnSpcReduction="10000"/>
          </a:bodyPr>
          <a:lstStyle/>
          <a:p>
            <a:pPr>
              <a:buFont typeface="Wingdings" panose="05000000000000000000" pitchFamily="2" charset="2"/>
              <a:buChar char="Ø"/>
            </a:pPr>
            <a:r>
              <a:rPr lang="en-IN" dirty="0">
                <a:latin typeface="+mj-lt"/>
              </a:rPr>
              <a:t>Prerequisites:</a:t>
            </a:r>
          </a:p>
          <a:p>
            <a:pPr>
              <a:lnSpc>
                <a:spcPct val="107000"/>
              </a:lnSpc>
              <a:spcAft>
                <a:spcPts val="800"/>
              </a:spcAft>
              <a:buFont typeface="Wingdings" panose="05000000000000000000" pitchFamily="2" charset="2"/>
              <a:buChar char="Ø"/>
            </a:pPr>
            <a:r>
              <a:rPr lang="en-IN" kern="100" dirty="0">
                <a:effectLst/>
                <a:latin typeface="+mj-lt"/>
                <a:ea typeface="Calibri" panose="020F0502020204030204" pitchFamily="34" charset="0"/>
                <a:cs typeface="Mangal" panose="02040503050203030202" pitchFamily="18" charset="0"/>
              </a:rPr>
              <a:t>In this session we will be using ubuntu 22.04 server, All the prerequisites already followed:</a:t>
            </a:r>
          </a:p>
          <a:p>
            <a:pPr lvl="1">
              <a:lnSpc>
                <a:spcPct val="107000"/>
              </a:lnSpc>
              <a:buFont typeface="Wingdings" panose="05000000000000000000" pitchFamily="2" charset="2"/>
              <a:buChar char="ü"/>
            </a:pPr>
            <a:r>
              <a:rPr lang="en-IN" kern="100" dirty="0">
                <a:effectLst/>
                <a:latin typeface="+mj-lt"/>
                <a:ea typeface="Calibri" panose="020F0502020204030204" pitchFamily="34" charset="0"/>
                <a:cs typeface="Mangal" panose="02040503050203030202" pitchFamily="18" charset="0"/>
              </a:rPr>
              <a:t>Docker installation: </a:t>
            </a:r>
            <a:r>
              <a:rPr lang="en-IN" u="sng" kern="100" dirty="0">
                <a:solidFill>
                  <a:srgbClr val="0563C1"/>
                </a:solidFill>
                <a:effectLst/>
                <a:latin typeface="+mj-lt"/>
                <a:ea typeface="Calibri" panose="020F0502020204030204" pitchFamily="34" charset="0"/>
                <a:cs typeface="Mangal" panose="02040503050203030202" pitchFamily="18" charset="0"/>
                <a:hlinkClick r:id="rId2"/>
              </a:rPr>
              <a:t>https://www.openwriteup.com/?page_id=785</a:t>
            </a:r>
            <a:endParaRPr lang="en-IN" kern="100" dirty="0">
              <a:effectLst/>
              <a:latin typeface="+mj-lt"/>
              <a:ea typeface="Calibri" panose="020F0502020204030204" pitchFamily="34" charset="0"/>
              <a:cs typeface="Mangal" panose="02040503050203030202" pitchFamily="18" charset="0"/>
            </a:endParaRPr>
          </a:p>
          <a:p>
            <a:pPr lvl="1">
              <a:lnSpc>
                <a:spcPct val="107000"/>
              </a:lnSpc>
              <a:buFont typeface="Wingdings" panose="05000000000000000000" pitchFamily="2" charset="2"/>
              <a:buChar char="ü"/>
            </a:pPr>
            <a:r>
              <a:rPr lang="en-IN" kern="100" dirty="0">
                <a:effectLst/>
                <a:latin typeface="+mj-lt"/>
                <a:ea typeface="Calibri" panose="020F0502020204030204" pitchFamily="34" charset="0"/>
                <a:cs typeface="Mangal" panose="02040503050203030202" pitchFamily="18" charset="0"/>
              </a:rPr>
              <a:t>Kubernetes setup: </a:t>
            </a:r>
            <a:r>
              <a:rPr lang="en-IN" u="sng" kern="100" dirty="0">
                <a:solidFill>
                  <a:srgbClr val="0563C1"/>
                </a:solidFill>
                <a:effectLst/>
                <a:latin typeface="+mj-lt"/>
                <a:ea typeface="Calibri" panose="020F0502020204030204" pitchFamily="34" charset="0"/>
                <a:cs typeface="Mangal" panose="02040503050203030202" pitchFamily="18" charset="0"/>
                <a:hlinkClick r:id="rId3"/>
              </a:rPr>
              <a:t>https://www.openwriteup.com/?page_id=866</a:t>
            </a:r>
            <a:endParaRPr lang="en-IN" kern="100" dirty="0">
              <a:effectLst/>
              <a:latin typeface="+mj-lt"/>
              <a:ea typeface="Calibri" panose="020F0502020204030204" pitchFamily="34" charset="0"/>
              <a:cs typeface="Mangal" panose="02040503050203030202" pitchFamily="18" charset="0"/>
            </a:endParaRPr>
          </a:p>
          <a:p>
            <a:pPr lvl="1">
              <a:lnSpc>
                <a:spcPct val="107000"/>
              </a:lnSpc>
              <a:spcAft>
                <a:spcPts val="800"/>
              </a:spcAft>
              <a:buFont typeface="Wingdings" panose="05000000000000000000" pitchFamily="2" charset="2"/>
              <a:buChar char="ü"/>
            </a:pPr>
            <a:r>
              <a:rPr lang="en-IN" kern="100" dirty="0">
                <a:effectLst/>
                <a:latin typeface="+mj-lt"/>
                <a:ea typeface="Calibri" panose="020F0502020204030204" pitchFamily="34" charset="0"/>
                <a:cs typeface="Mangal" panose="02040503050203030202" pitchFamily="18" charset="0"/>
              </a:rPr>
              <a:t>Untainted the master (As we are using single host): </a:t>
            </a:r>
            <a:r>
              <a:rPr lang="en-IN" u="sng" kern="100" dirty="0">
                <a:solidFill>
                  <a:srgbClr val="0563C1"/>
                </a:solidFill>
                <a:effectLst/>
                <a:latin typeface="+mj-lt"/>
                <a:ea typeface="Calibri" panose="020F0502020204030204" pitchFamily="34" charset="0"/>
                <a:cs typeface="Mangal" panose="02040503050203030202" pitchFamily="18" charset="0"/>
                <a:hlinkClick r:id="rId4"/>
              </a:rPr>
              <a:t>https://www.openwriteup.com/?page_id=887</a:t>
            </a:r>
            <a:endParaRPr lang="en-IN" kern="100" dirty="0">
              <a:effectLst/>
              <a:latin typeface="+mj-lt"/>
              <a:ea typeface="Calibri" panose="020F0502020204030204" pitchFamily="34" charset="0"/>
              <a:cs typeface="Mangal" panose="02040503050203030202" pitchFamily="18" charset="0"/>
            </a:endParaRPr>
          </a:p>
          <a:p>
            <a:pPr>
              <a:lnSpc>
                <a:spcPct val="107000"/>
              </a:lnSpc>
              <a:spcAft>
                <a:spcPts val="800"/>
              </a:spcAft>
              <a:buFont typeface="Wingdings" panose="05000000000000000000" pitchFamily="2" charset="2"/>
              <a:buChar char="Ø"/>
            </a:pPr>
            <a:r>
              <a:rPr lang="en-IN" b="1" i="1" kern="100" dirty="0">
                <a:effectLst/>
                <a:latin typeface="+mj-lt"/>
                <a:ea typeface="Calibri" panose="020F0502020204030204" pitchFamily="34" charset="0"/>
                <a:cs typeface="Mangal" panose="02040503050203030202" pitchFamily="18" charset="0"/>
              </a:rPr>
              <a:t>Note: In case you are doing first time, please follow the guideline provided for docker and Kubernetes</a:t>
            </a:r>
            <a:endParaRPr lang="en-IN" kern="100" dirty="0">
              <a:effectLst/>
              <a:latin typeface="+mj-lt"/>
              <a:ea typeface="Calibri" panose="020F0502020204030204" pitchFamily="34" charset="0"/>
              <a:cs typeface="Mangal" panose="02040503050203030202" pitchFamily="18" charset="0"/>
            </a:endParaRPr>
          </a:p>
          <a:p>
            <a:pPr>
              <a:buFont typeface="Wingdings" panose="05000000000000000000" pitchFamily="2" charset="2"/>
              <a:buChar char="Ø"/>
            </a:pPr>
            <a:endParaRPr lang="en-IN" dirty="0">
              <a:latin typeface="+mj-lt"/>
            </a:endParaRPr>
          </a:p>
          <a:p>
            <a:endParaRPr lang="en-IN" dirty="0"/>
          </a:p>
        </p:txBody>
      </p:sp>
    </p:spTree>
    <p:extLst>
      <p:ext uri="{BB962C8B-B14F-4D97-AF65-F5344CB8AC3E}">
        <p14:creationId xmlns:p14="http://schemas.microsoft.com/office/powerpoint/2010/main" val="623448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B7563-6602-DA59-0B70-F11B8B518D2A}"/>
              </a:ext>
            </a:extLst>
          </p:cNvPr>
          <p:cNvSpPr>
            <a:spLocks noGrp="1"/>
          </p:cNvSpPr>
          <p:nvPr>
            <p:ph type="title"/>
          </p:nvPr>
        </p:nvSpPr>
        <p:spPr/>
        <p:txBody>
          <a:bodyPr/>
          <a:lstStyle/>
          <a:p>
            <a:r>
              <a:rPr lang="en-IN" dirty="0"/>
              <a:t>Argo Server UI</a:t>
            </a:r>
          </a:p>
        </p:txBody>
      </p:sp>
      <p:sp>
        <p:nvSpPr>
          <p:cNvPr id="3" name="Content Placeholder 2">
            <a:extLst>
              <a:ext uri="{FF2B5EF4-FFF2-40B4-BE49-F238E27FC236}">
                <a16:creationId xmlns:a16="http://schemas.microsoft.com/office/drawing/2014/main" id="{DE57803A-3E88-F9EE-3F92-92547B05F985}"/>
              </a:ext>
            </a:extLst>
          </p:cNvPr>
          <p:cNvSpPr>
            <a:spLocks noGrp="1"/>
          </p:cNvSpPr>
          <p:nvPr>
            <p:ph idx="1"/>
          </p:nvPr>
        </p:nvSpPr>
        <p:spPr/>
        <p:txBody>
          <a:bodyPr/>
          <a:lstStyle/>
          <a:p>
            <a:r>
              <a:rPr lang="en-US" dirty="0">
                <a:latin typeface="+mj-lt"/>
              </a:rPr>
              <a:t>The Argo Server is commonly exposed to end-users to provide users with a UI for visualizing and managing their workflows. It must also be exposed if leveraging webhooks to trigger workflows.</a:t>
            </a:r>
          </a:p>
          <a:p>
            <a:r>
              <a:rPr lang="en-US" dirty="0">
                <a:latin typeface="+mj-lt"/>
              </a:rPr>
              <a:t> Both of these use cases require that the </a:t>
            </a:r>
            <a:r>
              <a:rPr lang="en-US" dirty="0" err="1">
                <a:latin typeface="+mj-lt"/>
              </a:rPr>
              <a:t>argo</a:t>
            </a:r>
            <a:r>
              <a:rPr lang="en-US" dirty="0">
                <a:latin typeface="+mj-lt"/>
              </a:rPr>
              <a:t>-server Service to be exposed for ingress traffic (e.g. with an Ingress object or load balancer). Note that the Argo UI is also available to be accessed by running the server locally (i.e. </a:t>
            </a:r>
            <a:r>
              <a:rPr lang="en-US" dirty="0" err="1">
                <a:latin typeface="+mj-lt"/>
              </a:rPr>
              <a:t>argo</a:t>
            </a:r>
            <a:r>
              <a:rPr lang="en-US" dirty="0">
                <a:latin typeface="+mj-lt"/>
              </a:rPr>
              <a:t> server) using local KUBECONFIG credentials, and visiting the UI over https://localhost:2746.</a:t>
            </a:r>
            <a:endParaRPr lang="en-IN" dirty="0">
              <a:latin typeface="+mj-lt"/>
            </a:endParaRPr>
          </a:p>
        </p:txBody>
      </p:sp>
    </p:spTree>
    <p:extLst>
      <p:ext uri="{BB962C8B-B14F-4D97-AF65-F5344CB8AC3E}">
        <p14:creationId xmlns:p14="http://schemas.microsoft.com/office/powerpoint/2010/main" val="15501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BD1D-381C-B192-91AE-14DBCB41CC95}"/>
              </a:ext>
            </a:extLst>
          </p:cNvPr>
          <p:cNvSpPr>
            <a:spLocks noGrp="1"/>
          </p:cNvSpPr>
          <p:nvPr>
            <p:ph type="title"/>
          </p:nvPr>
        </p:nvSpPr>
        <p:spPr/>
        <p:txBody>
          <a:bodyPr/>
          <a:lstStyle/>
          <a:p>
            <a:r>
              <a:rPr lang="en-IN" dirty="0"/>
              <a:t>Using </a:t>
            </a:r>
            <a:r>
              <a:rPr lang="en-IN" dirty="0" err="1"/>
              <a:t>NodePort</a:t>
            </a:r>
            <a:endParaRPr lang="en-IN" dirty="0"/>
          </a:p>
        </p:txBody>
      </p:sp>
      <p:sp>
        <p:nvSpPr>
          <p:cNvPr id="3" name="Content Placeholder 2">
            <a:extLst>
              <a:ext uri="{FF2B5EF4-FFF2-40B4-BE49-F238E27FC236}">
                <a16:creationId xmlns:a16="http://schemas.microsoft.com/office/drawing/2014/main" id="{C09362DE-67D5-F0F1-B184-6FBC9BB25CBD}"/>
              </a:ext>
            </a:extLst>
          </p:cNvPr>
          <p:cNvSpPr>
            <a:spLocks noGrp="1"/>
          </p:cNvSpPr>
          <p:nvPr>
            <p:ph idx="1"/>
          </p:nvPr>
        </p:nvSpPr>
        <p:spPr/>
        <p:txBody>
          <a:bodyPr/>
          <a:lstStyle/>
          <a:p>
            <a:r>
              <a:rPr lang="en-IN" dirty="0">
                <a:latin typeface="+mj-lt"/>
              </a:rPr>
              <a:t>In this training We will be using </a:t>
            </a:r>
            <a:r>
              <a:rPr lang="en-IN" dirty="0" err="1">
                <a:latin typeface="+mj-lt"/>
              </a:rPr>
              <a:t>NodePort</a:t>
            </a:r>
            <a:r>
              <a:rPr lang="en-IN" dirty="0">
                <a:latin typeface="+mj-lt"/>
              </a:rPr>
              <a:t> concept to expose it</a:t>
            </a:r>
          </a:p>
        </p:txBody>
      </p:sp>
      <p:pic>
        <p:nvPicPr>
          <p:cNvPr id="4" name="Picture 3">
            <a:extLst>
              <a:ext uri="{FF2B5EF4-FFF2-40B4-BE49-F238E27FC236}">
                <a16:creationId xmlns:a16="http://schemas.microsoft.com/office/drawing/2014/main" id="{04D1B6FB-3B71-B2C9-61F3-16531164987D}"/>
              </a:ext>
            </a:extLst>
          </p:cNvPr>
          <p:cNvPicPr>
            <a:picLocks noChangeAspect="1"/>
          </p:cNvPicPr>
          <p:nvPr/>
        </p:nvPicPr>
        <p:blipFill>
          <a:blip r:embed="rId2"/>
          <a:stretch>
            <a:fillRect/>
          </a:stretch>
        </p:blipFill>
        <p:spPr>
          <a:xfrm>
            <a:off x="1655444" y="2639059"/>
            <a:ext cx="8885555" cy="3537903"/>
          </a:xfrm>
          <a:prstGeom prst="rect">
            <a:avLst/>
          </a:prstGeom>
        </p:spPr>
      </p:pic>
    </p:spTree>
    <p:extLst>
      <p:ext uri="{BB962C8B-B14F-4D97-AF65-F5344CB8AC3E}">
        <p14:creationId xmlns:p14="http://schemas.microsoft.com/office/powerpoint/2010/main" val="1632132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48A1E-6DD2-918D-9556-8500A2A9C173}"/>
              </a:ext>
            </a:extLst>
          </p:cNvPr>
          <p:cNvSpPr>
            <a:spLocks noGrp="1"/>
          </p:cNvSpPr>
          <p:nvPr>
            <p:ph type="title"/>
          </p:nvPr>
        </p:nvSpPr>
        <p:spPr/>
        <p:txBody>
          <a:bodyPr/>
          <a:lstStyle/>
          <a:p>
            <a:r>
              <a:rPr lang="en-IN" dirty="0"/>
              <a:t>Access through UI</a:t>
            </a:r>
          </a:p>
        </p:txBody>
      </p:sp>
      <p:sp>
        <p:nvSpPr>
          <p:cNvPr id="3" name="Content Placeholder 2">
            <a:extLst>
              <a:ext uri="{FF2B5EF4-FFF2-40B4-BE49-F238E27FC236}">
                <a16:creationId xmlns:a16="http://schemas.microsoft.com/office/drawing/2014/main" id="{B9502AAA-B648-9BB5-DC82-3304597155EA}"/>
              </a:ext>
            </a:extLst>
          </p:cNvPr>
          <p:cNvSpPr>
            <a:spLocks noGrp="1"/>
          </p:cNvSpPr>
          <p:nvPr>
            <p:ph idx="1"/>
          </p:nvPr>
        </p:nvSpPr>
        <p:spPr/>
        <p:txBody>
          <a:bodyPr/>
          <a:lstStyle/>
          <a:p>
            <a:pPr>
              <a:buFont typeface="Wingdings" panose="05000000000000000000" pitchFamily="2" charset="2"/>
              <a:buChar char="Ø"/>
            </a:pPr>
            <a:r>
              <a:rPr lang="en-US" dirty="0">
                <a:latin typeface="+mj-lt"/>
              </a:rPr>
              <a:t>server - in hosted mode, use the </a:t>
            </a:r>
            <a:r>
              <a:rPr lang="en-US" dirty="0" err="1">
                <a:latin typeface="+mj-lt"/>
              </a:rPr>
              <a:t>kube</a:t>
            </a:r>
            <a:r>
              <a:rPr lang="en-US" dirty="0">
                <a:latin typeface="+mj-lt"/>
              </a:rPr>
              <a:t> config of service account, in local mode, use your local </a:t>
            </a:r>
            <a:r>
              <a:rPr lang="en-US" dirty="0" err="1">
                <a:latin typeface="+mj-lt"/>
              </a:rPr>
              <a:t>kube</a:t>
            </a:r>
            <a:r>
              <a:rPr lang="en-US" dirty="0">
                <a:latin typeface="+mj-lt"/>
              </a:rPr>
              <a:t> config.</a:t>
            </a:r>
          </a:p>
          <a:p>
            <a:pPr>
              <a:buFont typeface="Wingdings" panose="05000000000000000000" pitchFamily="2" charset="2"/>
              <a:buChar char="Ø"/>
            </a:pPr>
            <a:r>
              <a:rPr lang="en-US" dirty="0" err="1">
                <a:latin typeface="+mj-lt"/>
              </a:rPr>
              <a:t>sso</a:t>
            </a:r>
            <a:r>
              <a:rPr lang="en-US" dirty="0">
                <a:latin typeface="+mj-lt"/>
              </a:rPr>
              <a:t> - since v2.9, use single sign-on, this will use the same service account as per "server" for RBAC. We expect to change this in the future so that the OAuth claims are mapped to service accounts.</a:t>
            </a:r>
          </a:p>
          <a:p>
            <a:pPr>
              <a:buFont typeface="Wingdings" panose="05000000000000000000" pitchFamily="2" charset="2"/>
              <a:buChar char="Ø"/>
            </a:pPr>
            <a:r>
              <a:rPr lang="en-US" dirty="0">
                <a:latin typeface="+mj-lt"/>
              </a:rPr>
              <a:t>client - requires clients to provide their Kubernetes bearer token and use that.</a:t>
            </a:r>
          </a:p>
        </p:txBody>
      </p:sp>
    </p:spTree>
    <p:extLst>
      <p:ext uri="{BB962C8B-B14F-4D97-AF65-F5344CB8AC3E}">
        <p14:creationId xmlns:p14="http://schemas.microsoft.com/office/powerpoint/2010/main" val="1780678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C14F2-7679-3B68-3DC9-7280A6E58A28}"/>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1725E2CA-7AF6-A0EE-7638-3EBFFF01CFEA}"/>
              </a:ext>
            </a:extLst>
          </p:cNvPr>
          <p:cNvSpPr>
            <a:spLocks noGrp="1"/>
          </p:cNvSpPr>
          <p:nvPr>
            <p:ph idx="1"/>
          </p:nvPr>
        </p:nvSpPr>
        <p:spPr/>
        <p:txBody>
          <a:bodyPr/>
          <a:lstStyle/>
          <a:p>
            <a:r>
              <a:rPr lang="en-IN" dirty="0">
                <a:latin typeface="+mj-lt"/>
              </a:rPr>
              <a:t>Introduction</a:t>
            </a:r>
          </a:p>
          <a:p>
            <a:r>
              <a:rPr lang="en-IN" dirty="0">
                <a:latin typeface="+mj-lt"/>
              </a:rPr>
              <a:t>Why Argo Workflow</a:t>
            </a:r>
          </a:p>
          <a:p>
            <a:r>
              <a:rPr lang="en-IN" dirty="0">
                <a:latin typeface="+mj-lt"/>
              </a:rPr>
              <a:t>Overview</a:t>
            </a:r>
          </a:p>
          <a:p>
            <a:r>
              <a:rPr lang="en-IN" dirty="0">
                <a:latin typeface="+mj-lt"/>
              </a:rPr>
              <a:t>Architecture</a:t>
            </a:r>
          </a:p>
          <a:p>
            <a:r>
              <a:rPr lang="en-IN" dirty="0">
                <a:latin typeface="+mj-lt"/>
              </a:rPr>
              <a:t>Setup</a:t>
            </a:r>
          </a:p>
          <a:p>
            <a:r>
              <a:rPr lang="en-IN" dirty="0">
                <a:latin typeface="+mj-lt"/>
              </a:rPr>
              <a:t>Controller and  Argo Server</a:t>
            </a:r>
          </a:p>
          <a:p>
            <a:r>
              <a:rPr lang="en-IN" dirty="0">
                <a:latin typeface="+mj-lt"/>
              </a:rPr>
              <a:t>RBAC</a:t>
            </a:r>
          </a:p>
          <a:p>
            <a:r>
              <a:rPr lang="en-IN" dirty="0">
                <a:latin typeface="+mj-lt"/>
              </a:rPr>
              <a:t>Workflow Spec</a:t>
            </a:r>
          </a:p>
        </p:txBody>
      </p:sp>
    </p:spTree>
    <p:extLst>
      <p:ext uri="{BB962C8B-B14F-4D97-AF65-F5344CB8AC3E}">
        <p14:creationId xmlns:p14="http://schemas.microsoft.com/office/powerpoint/2010/main" val="693066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BF0E6-5F28-87A0-CDF2-425D2D82786F}"/>
              </a:ext>
            </a:extLst>
          </p:cNvPr>
          <p:cNvSpPr>
            <a:spLocks noGrp="1"/>
          </p:cNvSpPr>
          <p:nvPr>
            <p:ph type="title"/>
          </p:nvPr>
        </p:nvSpPr>
        <p:spPr/>
        <p:txBody>
          <a:bodyPr/>
          <a:lstStyle/>
          <a:p>
            <a:r>
              <a:rPr lang="en-IN" dirty="0"/>
              <a:t>Using Client</a:t>
            </a:r>
          </a:p>
        </p:txBody>
      </p:sp>
      <p:sp>
        <p:nvSpPr>
          <p:cNvPr id="3" name="Content Placeholder 2">
            <a:extLst>
              <a:ext uri="{FF2B5EF4-FFF2-40B4-BE49-F238E27FC236}">
                <a16:creationId xmlns:a16="http://schemas.microsoft.com/office/drawing/2014/main" id="{04970DAC-C646-3E8B-B0B7-CF7592C1611A}"/>
              </a:ext>
            </a:extLst>
          </p:cNvPr>
          <p:cNvSpPr>
            <a:spLocks noGrp="1"/>
          </p:cNvSpPr>
          <p:nvPr>
            <p:ph idx="1"/>
          </p:nvPr>
        </p:nvSpPr>
        <p:spPr/>
        <p:txBody>
          <a:bodyPr/>
          <a:lstStyle/>
          <a:p>
            <a:r>
              <a:rPr lang="en-IN" dirty="0">
                <a:latin typeface="+mj-lt"/>
              </a:rPr>
              <a:t>Lab 2:</a:t>
            </a:r>
          </a:p>
          <a:p>
            <a:pPr marL="0" indent="0">
              <a:buNone/>
            </a:pPr>
            <a:endParaRPr lang="en-IN" dirty="0">
              <a:latin typeface="+mj-lt"/>
            </a:endParaRPr>
          </a:p>
          <a:p>
            <a:pPr>
              <a:buFont typeface="Wingdings" panose="05000000000000000000" pitchFamily="2" charset="2"/>
              <a:buChar char="Ø"/>
            </a:pPr>
            <a:r>
              <a:rPr lang="en-IN" dirty="0">
                <a:latin typeface="+mj-lt"/>
              </a:rPr>
              <a:t>Set </a:t>
            </a:r>
            <a:r>
              <a:rPr lang="en-IN" dirty="0" err="1">
                <a:latin typeface="+mj-lt"/>
              </a:rPr>
              <a:t>nodeport</a:t>
            </a:r>
            <a:endParaRPr lang="en-IN" dirty="0">
              <a:latin typeface="+mj-lt"/>
            </a:endParaRPr>
          </a:p>
          <a:p>
            <a:pPr>
              <a:buFont typeface="Wingdings" panose="05000000000000000000" pitchFamily="2" charset="2"/>
              <a:buChar char="Ø"/>
            </a:pPr>
            <a:r>
              <a:rPr lang="en-IN" dirty="0">
                <a:latin typeface="+mj-lt"/>
              </a:rPr>
              <a:t>Setup Service Account</a:t>
            </a:r>
          </a:p>
          <a:p>
            <a:pPr>
              <a:buFont typeface="Wingdings" panose="05000000000000000000" pitchFamily="2" charset="2"/>
              <a:buChar char="Ø"/>
            </a:pPr>
            <a:r>
              <a:rPr lang="en-IN" dirty="0">
                <a:latin typeface="+mj-lt"/>
              </a:rPr>
              <a:t>Assign role</a:t>
            </a:r>
          </a:p>
          <a:p>
            <a:pPr>
              <a:buFont typeface="Wingdings" panose="05000000000000000000" pitchFamily="2" charset="2"/>
              <a:buChar char="Ø"/>
            </a:pPr>
            <a:r>
              <a:rPr lang="en-IN" dirty="0">
                <a:latin typeface="+mj-lt"/>
              </a:rPr>
              <a:t>Generate access token</a:t>
            </a:r>
          </a:p>
        </p:txBody>
      </p:sp>
    </p:spTree>
    <p:extLst>
      <p:ext uri="{BB962C8B-B14F-4D97-AF65-F5344CB8AC3E}">
        <p14:creationId xmlns:p14="http://schemas.microsoft.com/office/powerpoint/2010/main" val="3476925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C63F8-214D-BF15-0BC2-CBDE6D10C336}"/>
              </a:ext>
            </a:extLst>
          </p:cNvPr>
          <p:cNvSpPr>
            <a:spLocks noGrp="1"/>
          </p:cNvSpPr>
          <p:nvPr>
            <p:ph type="title"/>
          </p:nvPr>
        </p:nvSpPr>
        <p:spPr/>
        <p:txBody>
          <a:bodyPr/>
          <a:lstStyle/>
          <a:p>
            <a:r>
              <a:rPr lang="en-IN" dirty="0"/>
              <a:t>The Workflow : Definition</a:t>
            </a:r>
          </a:p>
        </p:txBody>
      </p:sp>
      <p:sp>
        <p:nvSpPr>
          <p:cNvPr id="3" name="Content Placeholder 2">
            <a:extLst>
              <a:ext uri="{FF2B5EF4-FFF2-40B4-BE49-F238E27FC236}">
                <a16:creationId xmlns:a16="http://schemas.microsoft.com/office/drawing/2014/main" id="{52639A4A-3C8C-BDA8-B555-DF7365445E38}"/>
              </a:ext>
            </a:extLst>
          </p:cNvPr>
          <p:cNvSpPr>
            <a:spLocks noGrp="1"/>
          </p:cNvSpPr>
          <p:nvPr>
            <p:ph idx="1"/>
          </p:nvPr>
        </p:nvSpPr>
        <p:spPr/>
        <p:txBody>
          <a:bodyPr/>
          <a:lstStyle/>
          <a:p>
            <a:pPr>
              <a:buFont typeface="Wingdings" panose="05000000000000000000" pitchFamily="2" charset="2"/>
              <a:buChar char="Ø"/>
            </a:pPr>
            <a:r>
              <a:rPr lang="en-US" dirty="0">
                <a:latin typeface="+mj-lt"/>
              </a:rPr>
              <a:t>The Workflow is the most important resource in Argo and serves two important functions:</a:t>
            </a:r>
          </a:p>
          <a:p>
            <a:pPr lvl="1">
              <a:buFont typeface="Wingdings" panose="05000000000000000000" pitchFamily="2" charset="2"/>
              <a:buChar char="Ø"/>
            </a:pPr>
            <a:r>
              <a:rPr lang="en-US" dirty="0">
                <a:latin typeface="+mj-lt"/>
              </a:rPr>
              <a:t>It defines the workflow to be executed.</a:t>
            </a:r>
          </a:p>
          <a:p>
            <a:pPr lvl="1">
              <a:buFont typeface="Wingdings" panose="05000000000000000000" pitchFamily="2" charset="2"/>
              <a:buChar char="Ø"/>
            </a:pPr>
            <a:r>
              <a:rPr lang="en-US" dirty="0">
                <a:latin typeface="+mj-lt"/>
              </a:rPr>
              <a:t>It stores the state of the workflow.</a:t>
            </a:r>
          </a:p>
          <a:p>
            <a:pPr>
              <a:buFont typeface="Wingdings" panose="05000000000000000000" pitchFamily="2" charset="2"/>
              <a:buChar char="Ø"/>
            </a:pPr>
            <a:r>
              <a:rPr lang="en-US" dirty="0">
                <a:latin typeface="+mj-lt"/>
              </a:rPr>
              <a:t>Imagine a Workflow in Argo like a recipe for baking a cake. It's not just a list of ingredients and steps; it's also where you keep track of how far along you are in making the cake.</a:t>
            </a:r>
          </a:p>
          <a:p>
            <a:pPr>
              <a:buFont typeface="Wingdings" panose="05000000000000000000" pitchFamily="2" charset="2"/>
              <a:buChar char="Ø"/>
            </a:pPr>
            <a:r>
              <a:rPr lang="en-US" dirty="0">
                <a:latin typeface="+mj-lt"/>
              </a:rPr>
              <a:t>The Workflow isn't just a set of instructions; it's also like a diary that keeps updating as you make progress. This dual role helps you know what to do next and where you are in completing your task, </a:t>
            </a:r>
          </a:p>
          <a:p>
            <a:endParaRPr lang="en-IN" dirty="0"/>
          </a:p>
        </p:txBody>
      </p:sp>
    </p:spTree>
    <p:extLst>
      <p:ext uri="{BB962C8B-B14F-4D97-AF65-F5344CB8AC3E}">
        <p14:creationId xmlns:p14="http://schemas.microsoft.com/office/powerpoint/2010/main" val="580011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05E7F-323D-54BA-9B13-2524FAAECAF4}"/>
              </a:ext>
            </a:extLst>
          </p:cNvPr>
          <p:cNvSpPr>
            <a:spLocks noGrp="1"/>
          </p:cNvSpPr>
          <p:nvPr>
            <p:ph type="title"/>
          </p:nvPr>
        </p:nvSpPr>
        <p:spPr/>
        <p:txBody>
          <a:bodyPr/>
          <a:lstStyle/>
          <a:p>
            <a:r>
              <a:rPr lang="en-IN" dirty="0"/>
              <a:t>Workflow Spec</a:t>
            </a:r>
          </a:p>
        </p:txBody>
      </p:sp>
      <p:sp>
        <p:nvSpPr>
          <p:cNvPr id="3" name="Content Placeholder 2">
            <a:extLst>
              <a:ext uri="{FF2B5EF4-FFF2-40B4-BE49-F238E27FC236}">
                <a16:creationId xmlns:a16="http://schemas.microsoft.com/office/drawing/2014/main" id="{A138AD48-FBE3-6E2F-43E6-0711A5A5824E}"/>
              </a:ext>
            </a:extLst>
          </p:cNvPr>
          <p:cNvSpPr>
            <a:spLocks noGrp="1"/>
          </p:cNvSpPr>
          <p:nvPr>
            <p:ph idx="1"/>
          </p:nvPr>
        </p:nvSpPr>
        <p:spPr/>
        <p:txBody>
          <a:bodyPr>
            <a:normAutofit/>
          </a:bodyPr>
          <a:lstStyle/>
          <a:p>
            <a:pPr>
              <a:buFont typeface="Wingdings" panose="05000000000000000000" pitchFamily="2" charset="2"/>
              <a:buChar char="Ø"/>
            </a:pPr>
            <a:r>
              <a:rPr lang="en-US" dirty="0" err="1">
                <a:latin typeface="+mj-lt"/>
              </a:rPr>
              <a:t>Workflow.spec</a:t>
            </a:r>
            <a:r>
              <a:rPr lang="en-US" dirty="0">
                <a:latin typeface="+mj-lt"/>
              </a:rPr>
              <a:t> Field: This is like the blueprint or plan for what the Workflow will do. It's where you list out all the things the Workflow needs to do.</a:t>
            </a:r>
          </a:p>
          <a:p>
            <a:pPr lvl="1">
              <a:buFont typeface="Wingdings" panose="05000000000000000000" pitchFamily="2" charset="2"/>
              <a:buChar char="Ø"/>
            </a:pPr>
            <a:r>
              <a:rPr lang="en-US" dirty="0">
                <a:latin typeface="+mj-lt"/>
              </a:rPr>
              <a:t>Templates: Think of these as different jobs or tasks that the Workflow needs to perform. Each template is like a set of instructions for one specific task.</a:t>
            </a:r>
          </a:p>
          <a:p>
            <a:pPr lvl="1">
              <a:buFont typeface="Wingdings" panose="05000000000000000000" pitchFamily="2" charset="2"/>
              <a:buChar char="Ø"/>
            </a:pPr>
            <a:r>
              <a:rPr lang="en-US" dirty="0" err="1">
                <a:latin typeface="+mj-lt"/>
              </a:rPr>
              <a:t>Entrypoint</a:t>
            </a:r>
            <a:r>
              <a:rPr lang="en-US" dirty="0">
                <a:latin typeface="+mj-lt"/>
              </a:rPr>
              <a:t>: This is like pointing to the main task or job that the Workflow should start with. It's like saying, "Hey, start with this job first!"</a:t>
            </a:r>
          </a:p>
          <a:p>
            <a:pPr>
              <a:buFont typeface="Wingdings" panose="05000000000000000000" pitchFamily="2" charset="2"/>
              <a:buChar char="Ø"/>
            </a:pPr>
            <a:r>
              <a:rPr lang="en-US" dirty="0">
                <a:latin typeface="+mj-lt"/>
              </a:rPr>
              <a:t>So, in simple terms, the </a:t>
            </a:r>
            <a:r>
              <a:rPr lang="en-US" dirty="0" err="1">
                <a:latin typeface="+mj-lt"/>
              </a:rPr>
              <a:t>Workflow.spec</a:t>
            </a:r>
            <a:r>
              <a:rPr lang="en-US" dirty="0">
                <a:latin typeface="+mj-lt"/>
              </a:rPr>
              <a:t> field is where you outline what needs to be done (like a to-do list), templates are the individual tasks on that list, and the </a:t>
            </a:r>
            <a:r>
              <a:rPr lang="en-US" dirty="0" err="1">
                <a:latin typeface="+mj-lt"/>
              </a:rPr>
              <a:t>entrypoint</a:t>
            </a:r>
            <a:r>
              <a:rPr lang="en-US" dirty="0">
                <a:latin typeface="+mj-lt"/>
              </a:rPr>
              <a:t> is the first task that gets done.</a:t>
            </a:r>
          </a:p>
          <a:p>
            <a:endParaRPr lang="en-IN" dirty="0"/>
          </a:p>
        </p:txBody>
      </p:sp>
    </p:spTree>
    <p:extLst>
      <p:ext uri="{BB962C8B-B14F-4D97-AF65-F5344CB8AC3E}">
        <p14:creationId xmlns:p14="http://schemas.microsoft.com/office/powerpoint/2010/main" val="3713115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EF63-3ADE-3F5F-89EA-D9076099EA90}"/>
              </a:ext>
            </a:extLst>
          </p:cNvPr>
          <p:cNvSpPr>
            <a:spLocks noGrp="1"/>
          </p:cNvSpPr>
          <p:nvPr>
            <p:ph type="title"/>
          </p:nvPr>
        </p:nvSpPr>
        <p:spPr/>
        <p:txBody>
          <a:bodyPr/>
          <a:lstStyle/>
          <a:p>
            <a:r>
              <a:rPr lang="en-IN" dirty="0"/>
              <a:t>..</a:t>
            </a:r>
          </a:p>
        </p:txBody>
      </p:sp>
      <p:pic>
        <p:nvPicPr>
          <p:cNvPr id="5" name="Picture 4">
            <a:extLst>
              <a:ext uri="{FF2B5EF4-FFF2-40B4-BE49-F238E27FC236}">
                <a16:creationId xmlns:a16="http://schemas.microsoft.com/office/drawing/2014/main" id="{D4060A9B-E141-4E02-4812-9499BA85EAEB}"/>
              </a:ext>
            </a:extLst>
          </p:cNvPr>
          <p:cNvPicPr>
            <a:picLocks noChangeAspect="1"/>
          </p:cNvPicPr>
          <p:nvPr/>
        </p:nvPicPr>
        <p:blipFill>
          <a:blip r:embed="rId2"/>
          <a:stretch>
            <a:fillRect/>
          </a:stretch>
        </p:blipFill>
        <p:spPr>
          <a:xfrm>
            <a:off x="1117600" y="1690688"/>
            <a:ext cx="9093200" cy="4149803"/>
          </a:xfrm>
          <a:prstGeom prst="rect">
            <a:avLst/>
          </a:prstGeom>
        </p:spPr>
      </p:pic>
    </p:spTree>
    <p:extLst>
      <p:ext uri="{BB962C8B-B14F-4D97-AF65-F5344CB8AC3E}">
        <p14:creationId xmlns:p14="http://schemas.microsoft.com/office/powerpoint/2010/main" val="3089685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10BC4-3974-DFD7-5FBF-A58C1CF17E17}"/>
              </a:ext>
            </a:extLst>
          </p:cNvPr>
          <p:cNvSpPr>
            <a:spLocks noGrp="1"/>
          </p:cNvSpPr>
          <p:nvPr>
            <p:ph type="title"/>
          </p:nvPr>
        </p:nvSpPr>
        <p:spPr/>
        <p:txBody>
          <a:bodyPr/>
          <a:lstStyle/>
          <a:p>
            <a:r>
              <a:rPr lang="en-IN" dirty="0" err="1"/>
              <a:t>Entrypoint</a:t>
            </a:r>
            <a:endParaRPr lang="en-IN" dirty="0"/>
          </a:p>
        </p:txBody>
      </p:sp>
      <p:sp>
        <p:nvSpPr>
          <p:cNvPr id="3" name="Content Placeholder 2">
            <a:extLst>
              <a:ext uri="{FF2B5EF4-FFF2-40B4-BE49-F238E27FC236}">
                <a16:creationId xmlns:a16="http://schemas.microsoft.com/office/drawing/2014/main" id="{AF50B1B3-E135-6FBC-7923-94C7F32289F1}"/>
              </a:ext>
            </a:extLst>
          </p:cNvPr>
          <p:cNvSpPr>
            <a:spLocks noGrp="1"/>
          </p:cNvSpPr>
          <p:nvPr>
            <p:ph idx="1"/>
          </p:nvPr>
        </p:nvSpPr>
        <p:spPr/>
        <p:txBody>
          <a:bodyPr/>
          <a:lstStyle/>
          <a:p>
            <a:pPr>
              <a:buFont typeface="Wingdings" panose="05000000000000000000" pitchFamily="2" charset="2"/>
              <a:buChar char="Ø"/>
            </a:pPr>
            <a:r>
              <a:rPr lang="en-US" dirty="0">
                <a:latin typeface="+mj-lt"/>
              </a:rPr>
              <a:t>Main Starting Point: The </a:t>
            </a:r>
            <a:r>
              <a:rPr lang="en-US" dirty="0" err="1">
                <a:latin typeface="+mj-lt"/>
              </a:rPr>
              <a:t>entrypoint</a:t>
            </a:r>
            <a:r>
              <a:rPr lang="en-US" dirty="0">
                <a:latin typeface="+mj-lt"/>
              </a:rPr>
              <a:t> in Argo Workflows is the first step that kicks off the entire workflow. It's like the starting line in a race, where the workflow begins executing.</a:t>
            </a:r>
          </a:p>
          <a:p>
            <a:pPr>
              <a:buFont typeface="Wingdings" panose="05000000000000000000" pitchFamily="2" charset="2"/>
              <a:buChar char="Ø"/>
            </a:pPr>
            <a:r>
              <a:rPr lang="en-US" dirty="0">
                <a:latin typeface="+mj-lt"/>
              </a:rPr>
              <a:t>Defines Workflow Path: It specifies the sequence of steps or tasks that the workflow will follow. Think of it as the main path or blueprint that guides the workflow through its various stages</a:t>
            </a:r>
            <a:endParaRPr lang="en-IN" dirty="0">
              <a:latin typeface="+mj-lt"/>
            </a:endParaRPr>
          </a:p>
        </p:txBody>
      </p:sp>
      <p:pic>
        <p:nvPicPr>
          <p:cNvPr id="5" name="Picture 4">
            <a:extLst>
              <a:ext uri="{FF2B5EF4-FFF2-40B4-BE49-F238E27FC236}">
                <a16:creationId xmlns:a16="http://schemas.microsoft.com/office/drawing/2014/main" id="{A5C51FA2-39D9-748F-7A8A-24400F244ECA}"/>
              </a:ext>
            </a:extLst>
          </p:cNvPr>
          <p:cNvPicPr>
            <a:picLocks noChangeAspect="1"/>
          </p:cNvPicPr>
          <p:nvPr/>
        </p:nvPicPr>
        <p:blipFill>
          <a:blip r:embed="rId2"/>
          <a:stretch>
            <a:fillRect/>
          </a:stretch>
        </p:blipFill>
        <p:spPr>
          <a:xfrm>
            <a:off x="2082800" y="4571965"/>
            <a:ext cx="7378700" cy="1371670"/>
          </a:xfrm>
          <a:prstGeom prst="rect">
            <a:avLst/>
          </a:prstGeom>
        </p:spPr>
      </p:pic>
    </p:spTree>
    <p:extLst>
      <p:ext uri="{BB962C8B-B14F-4D97-AF65-F5344CB8AC3E}">
        <p14:creationId xmlns:p14="http://schemas.microsoft.com/office/powerpoint/2010/main" val="62952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47D9D9-9726-2506-9B3E-9FEE8A46321F}"/>
              </a:ext>
            </a:extLst>
          </p:cNvPr>
          <p:cNvPicPr>
            <a:picLocks noChangeAspect="1"/>
          </p:cNvPicPr>
          <p:nvPr/>
        </p:nvPicPr>
        <p:blipFill>
          <a:blip r:embed="rId2"/>
          <a:stretch>
            <a:fillRect/>
          </a:stretch>
        </p:blipFill>
        <p:spPr>
          <a:xfrm>
            <a:off x="1498600" y="1092200"/>
            <a:ext cx="8966200" cy="5283200"/>
          </a:xfrm>
          <a:prstGeom prst="rect">
            <a:avLst/>
          </a:prstGeom>
        </p:spPr>
      </p:pic>
    </p:spTree>
    <p:extLst>
      <p:ext uri="{BB962C8B-B14F-4D97-AF65-F5344CB8AC3E}">
        <p14:creationId xmlns:p14="http://schemas.microsoft.com/office/powerpoint/2010/main" val="371888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62FA4-70A7-8FBE-9C62-02BCF037DEC8}"/>
              </a:ext>
            </a:extLst>
          </p:cNvPr>
          <p:cNvSpPr>
            <a:spLocks noGrp="1"/>
          </p:cNvSpPr>
          <p:nvPr>
            <p:ph type="title"/>
          </p:nvPr>
        </p:nvSpPr>
        <p:spPr/>
        <p:txBody>
          <a:bodyPr/>
          <a:lstStyle/>
          <a:p>
            <a:r>
              <a:rPr lang="en-IN" dirty="0"/>
              <a:t>Template</a:t>
            </a:r>
          </a:p>
        </p:txBody>
      </p:sp>
      <p:sp>
        <p:nvSpPr>
          <p:cNvPr id="3" name="Content Placeholder 2">
            <a:extLst>
              <a:ext uri="{FF2B5EF4-FFF2-40B4-BE49-F238E27FC236}">
                <a16:creationId xmlns:a16="http://schemas.microsoft.com/office/drawing/2014/main" id="{1A9482BD-A9E0-2063-EEEC-CAAD485E77ED}"/>
              </a:ext>
            </a:extLst>
          </p:cNvPr>
          <p:cNvSpPr>
            <a:spLocks noGrp="1"/>
          </p:cNvSpPr>
          <p:nvPr>
            <p:ph idx="1"/>
          </p:nvPr>
        </p:nvSpPr>
        <p:spPr/>
        <p:txBody>
          <a:bodyPr/>
          <a:lstStyle/>
          <a:p>
            <a:pPr>
              <a:buFont typeface="Wingdings" panose="05000000000000000000" pitchFamily="2" charset="2"/>
              <a:buChar char="Ø"/>
            </a:pPr>
            <a:r>
              <a:rPr lang="en-US" dirty="0">
                <a:latin typeface="+mj-lt"/>
              </a:rPr>
              <a:t>A template in Argo Workflows is like a reusable blueprint or recipe for a task. It defines what actions need to be performed, such as running a script or a container, and can be used multiple times within a workflow to execute those actions</a:t>
            </a:r>
            <a:r>
              <a:rPr lang="en-US" dirty="0"/>
              <a:t>.</a:t>
            </a:r>
          </a:p>
          <a:p>
            <a:pPr>
              <a:buFont typeface="Wingdings" panose="05000000000000000000" pitchFamily="2" charset="2"/>
              <a:buChar char="Ø"/>
            </a:pPr>
            <a:endParaRPr lang="en-IN" dirty="0"/>
          </a:p>
        </p:txBody>
      </p:sp>
      <p:pic>
        <p:nvPicPr>
          <p:cNvPr id="5" name="Picture 4">
            <a:extLst>
              <a:ext uri="{FF2B5EF4-FFF2-40B4-BE49-F238E27FC236}">
                <a16:creationId xmlns:a16="http://schemas.microsoft.com/office/drawing/2014/main" id="{648474BE-79C8-EB29-A84F-047175520B83}"/>
              </a:ext>
            </a:extLst>
          </p:cNvPr>
          <p:cNvPicPr>
            <a:picLocks noChangeAspect="1"/>
          </p:cNvPicPr>
          <p:nvPr/>
        </p:nvPicPr>
        <p:blipFill>
          <a:blip r:embed="rId2"/>
          <a:stretch>
            <a:fillRect/>
          </a:stretch>
        </p:blipFill>
        <p:spPr>
          <a:xfrm>
            <a:off x="4806814" y="3149437"/>
            <a:ext cx="6915285" cy="3162463"/>
          </a:xfrm>
          <a:prstGeom prst="rect">
            <a:avLst/>
          </a:prstGeom>
        </p:spPr>
      </p:pic>
    </p:spTree>
    <p:extLst>
      <p:ext uri="{BB962C8B-B14F-4D97-AF65-F5344CB8AC3E}">
        <p14:creationId xmlns:p14="http://schemas.microsoft.com/office/powerpoint/2010/main" val="3271258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E748-B792-7D9E-813A-AC4F0378424D}"/>
              </a:ext>
            </a:extLst>
          </p:cNvPr>
          <p:cNvSpPr>
            <a:spLocks noGrp="1"/>
          </p:cNvSpPr>
          <p:nvPr>
            <p:ph type="title"/>
          </p:nvPr>
        </p:nvSpPr>
        <p:spPr/>
        <p:txBody>
          <a:bodyPr/>
          <a:lstStyle/>
          <a:p>
            <a:r>
              <a:rPr lang="en-IN" dirty="0"/>
              <a:t>Lab3</a:t>
            </a:r>
          </a:p>
        </p:txBody>
      </p:sp>
      <p:sp>
        <p:nvSpPr>
          <p:cNvPr id="3" name="Content Placeholder 2">
            <a:extLst>
              <a:ext uri="{FF2B5EF4-FFF2-40B4-BE49-F238E27FC236}">
                <a16:creationId xmlns:a16="http://schemas.microsoft.com/office/drawing/2014/main" id="{134D4872-CD4E-AD57-2C87-9AC6DFA088AA}"/>
              </a:ext>
            </a:extLst>
          </p:cNvPr>
          <p:cNvSpPr>
            <a:spLocks noGrp="1"/>
          </p:cNvSpPr>
          <p:nvPr>
            <p:ph idx="1"/>
          </p:nvPr>
        </p:nvSpPr>
        <p:spPr/>
        <p:txBody>
          <a:bodyPr/>
          <a:lstStyle/>
          <a:p>
            <a:pPr>
              <a:buFont typeface="Wingdings" panose="05000000000000000000" pitchFamily="2" charset="2"/>
              <a:buChar char="Ø"/>
            </a:pPr>
            <a:r>
              <a:rPr lang="en-IN" dirty="0">
                <a:latin typeface="+mj-lt"/>
              </a:rPr>
              <a:t>Create Workflow using Argo </a:t>
            </a:r>
            <a:r>
              <a:rPr lang="en-IN" dirty="0" err="1">
                <a:latin typeface="+mj-lt"/>
              </a:rPr>
              <a:t>ui</a:t>
            </a:r>
            <a:endParaRPr lang="en-IN" dirty="0">
              <a:latin typeface="+mj-lt"/>
            </a:endParaRPr>
          </a:p>
          <a:p>
            <a:pPr>
              <a:buFont typeface="Wingdings" panose="05000000000000000000" pitchFamily="2" charset="2"/>
              <a:buChar char="Ø"/>
            </a:pPr>
            <a:r>
              <a:rPr lang="en-IN" dirty="0">
                <a:latin typeface="+mj-lt"/>
              </a:rPr>
              <a:t>Create Template</a:t>
            </a:r>
          </a:p>
          <a:p>
            <a:pPr>
              <a:buFont typeface="Wingdings" panose="05000000000000000000" pitchFamily="2" charset="2"/>
              <a:buChar char="Ø"/>
            </a:pPr>
            <a:r>
              <a:rPr lang="en-IN" dirty="0">
                <a:latin typeface="+mj-lt"/>
              </a:rPr>
              <a:t>Check events and logs</a:t>
            </a:r>
          </a:p>
        </p:txBody>
      </p:sp>
    </p:spTree>
    <p:extLst>
      <p:ext uri="{BB962C8B-B14F-4D97-AF65-F5344CB8AC3E}">
        <p14:creationId xmlns:p14="http://schemas.microsoft.com/office/powerpoint/2010/main" val="3374615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D234-C49A-BA90-8DCB-4EAE27B065AD}"/>
              </a:ext>
            </a:extLst>
          </p:cNvPr>
          <p:cNvSpPr>
            <a:spLocks noGrp="1"/>
          </p:cNvSpPr>
          <p:nvPr>
            <p:ph type="title"/>
          </p:nvPr>
        </p:nvSpPr>
        <p:spPr/>
        <p:txBody>
          <a:bodyPr/>
          <a:lstStyle/>
          <a:p>
            <a:r>
              <a:rPr lang="en-IN" dirty="0"/>
              <a:t>Template types</a:t>
            </a:r>
          </a:p>
        </p:txBody>
      </p:sp>
      <p:sp>
        <p:nvSpPr>
          <p:cNvPr id="3" name="Content Placeholder 2">
            <a:extLst>
              <a:ext uri="{FF2B5EF4-FFF2-40B4-BE49-F238E27FC236}">
                <a16:creationId xmlns:a16="http://schemas.microsoft.com/office/drawing/2014/main" id="{B3DBCA29-0CB5-FD9A-6657-6DAB38DB5747}"/>
              </a:ext>
            </a:extLst>
          </p:cNvPr>
          <p:cNvSpPr>
            <a:spLocks noGrp="1"/>
          </p:cNvSpPr>
          <p:nvPr>
            <p:ph idx="1"/>
          </p:nvPr>
        </p:nvSpPr>
        <p:spPr/>
        <p:txBody>
          <a:bodyPr/>
          <a:lstStyle/>
          <a:p>
            <a:pPr>
              <a:buFont typeface="Wingdings" panose="05000000000000000000" pitchFamily="2" charset="2"/>
              <a:buChar char="Ø"/>
            </a:pPr>
            <a:r>
              <a:rPr lang="en-IN" dirty="0">
                <a:latin typeface="+mj-lt"/>
              </a:rPr>
              <a:t>Container</a:t>
            </a:r>
          </a:p>
          <a:p>
            <a:pPr>
              <a:buFont typeface="Wingdings" panose="05000000000000000000" pitchFamily="2" charset="2"/>
              <a:buChar char="Ø"/>
            </a:pPr>
            <a:r>
              <a:rPr lang="en-IN" dirty="0">
                <a:latin typeface="+mj-lt"/>
              </a:rPr>
              <a:t>Script</a:t>
            </a:r>
          </a:p>
          <a:p>
            <a:pPr>
              <a:buFont typeface="Wingdings" panose="05000000000000000000" pitchFamily="2" charset="2"/>
              <a:buChar char="Ø"/>
            </a:pPr>
            <a:r>
              <a:rPr lang="en-IN" dirty="0">
                <a:latin typeface="+mj-lt"/>
              </a:rPr>
              <a:t>Step</a:t>
            </a:r>
          </a:p>
          <a:p>
            <a:pPr>
              <a:buFont typeface="Wingdings" panose="05000000000000000000" pitchFamily="2" charset="2"/>
              <a:buChar char="Ø"/>
            </a:pPr>
            <a:r>
              <a:rPr lang="en-IN" dirty="0">
                <a:latin typeface="+mj-lt"/>
              </a:rPr>
              <a:t>DAG</a:t>
            </a:r>
          </a:p>
          <a:p>
            <a:pPr>
              <a:buFont typeface="Wingdings" panose="05000000000000000000" pitchFamily="2" charset="2"/>
              <a:buChar char="Ø"/>
            </a:pPr>
            <a:r>
              <a:rPr lang="en-IN" dirty="0">
                <a:latin typeface="+mj-lt"/>
              </a:rPr>
              <a:t>Suspend</a:t>
            </a:r>
          </a:p>
        </p:txBody>
      </p:sp>
    </p:spTree>
    <p:extLst>
      <p:ext uri="{BB962C8B-B14F-4D97-AF65-F5344CB8AC3E}">
        <p14:creationId xmlns:p14="http://schemas.microsoft.com/office/powerpoint/2010/main" val="3911998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BBAE-DC81-5E40-6FC7-77BF1258B05B}"/>
              </a:ext>
            </a:extLst>
          </p:cNvPr>
          <p:cNvSpPr>
            <a:spLocks noGrp="1"/>
          </p:cNvSpPr>
          <p:nvPr>
            <p:ph type="title"/>
          </p:nvPr>
        </p:nvSpPr>
        <p:spPr/>
        <p:txBody>
          <a:bodyPr/>
          <a:lstStyle/>
          <a:p>
            <a:r>
              <a:rPr lang="en-IN" dirty="0"/>
              <a:t>Container Template type</a:t>
            </a:r>
          </a:p>
        </p:txBody>
      </p:sp>
      <p:sp>
        <p:nvSpPr>
          <p:cNvPr id="3" name="Content Placeholder 2">
            <a:extLst>
              <a:ext uri="{FF2B5EF4-FFF2-40B4-BE49-F238E27FC236}">
                <a16:creationId xmlns:a16="http://schemas.microsoft.com/office/drawing/2014/main" id="{98E2A418-C7DE-500C-DB3F-6DE8EC22B344}"/>
              </a:ext>
            </a:extLst>
          </p:cNvPr>
          <p:cNvSpPr>
            <a:spLocks noGrp="1"/>
          </p:cNvSpPr>
          <p:nvPr>
            <p:ph idx="1"/>
          </p:nvPr>
        </p:nvSpPr>
        <p:spPr/>
        <p:txBody>
          <a:bodyPr/>
          <a:lstStyle/>
          <a:p>
            <a:r>
              <a:rPr lang="en-US" dirty="0"/>
              <a:t>In Argo Workflows, a template defines a specific task to be completed, often involving running a container</a:t>
            </a:r>
            <a:endParaRPr lang="en-IN" dirty="0"/>
          </a:p>
        </p:txBody>
      </p:sp>
      <p:pic>
        <p:nvPicPr>
          <p:cNvPr id="5" name="Picture 4">
            <a:extLst>
              <a:ext uri="{FF2B5EF4-FFF2-40B4-BE49-F238E27FC236}">
                <a16:creationId xmlns:a16="http://schemas.microsoft.com/office/drawing/2014/main" id="{ECB54747-0282-03D7-E48D-E24A61B428EB}"/>
              </a:ext>
            </a:extLst>
          </p:cNvPr>
          <p:cNvPicPr>
            <a:picLocks noChangeAspect="1"/>
          </p:cNvPicPr>
          <p:nvPr/>
        </p:nvPicPr>
        <p:blipFill>
          <a:blip r:embed="rId2"/>
          <a:stretch>
            <a:fillRect/>
          </a:stretch>
        </p:blipFill>
        <p:spPr>
          <a:xfrm>
            <a:off x="2962114" y="2955788"/>
            <a:ext cx="9064786" cy="5340624"/>
          </a:xfrm>
          <a:prstGeom prst="rect">
            <a:avLst/>
          </a:prstGeom>
        </p:spPr>
      </p:pic>
    </p:spTree>
    <p:extLst>
      <p:ext uri="{BB962C8B-B14F-4D97-AF65-F5344CB8AC3E}">
        <p14:creationId xmlns:p14="http://schemas.microsoft.com/office/powerpoint/2010/main" val="71793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4524D-7BC7-CD5C-549A-5BE3D3A5B0C5}"/>
              </a:ext>
            </a:extLst>
          </p:cNvPr>
          <p:cNvSpPr>
            <a:spLocks noGrp="1"/>
          </p:cNvSpPr>
          <p:nvPr>
            <p:ph type="title"/>
          </p:nvPr>
        </p:nvSpPr>
        <p:spPr/>
        <p:txBody>
          <a:bodyPr/>
          <a:lstStyle/>
          <a:p>
            <a:r>
              <a:rPr lang="en-US" dirty="0"/>
              <a:t>..</a:t>
            </a:r>
            <a:endParaRPr lang="en-IN" dirty="0"/>
          </a:p>
        </p:txBody>
      </p:sp>
      <p:sp>
        <p:nvSpPr>
          <p:cNvPr id="3" name="Content Placeholder 2">
            <a:extLst>
              <a:ext uri="{FF2B5EF4-FFF2-40B4-BE49-F238E27FC236}">
                <a16:creationId xmlns:a16="http://schemas.microsoft.com/office/drawing/2014/main" id="{03F1AF39-2B42-BA05-FC32-98440A744EFA}"/>
              </a:ext>
            </a:extLst>
          </p:cNvPr>
          <p:cNvSpPr>
            <a:spLocks noGrp="1"/>
          </p:cNvSpPr>
          <p:nvPr>
            <p:ph idx="1"/>
          </p:nvPr>
        </p:nvSpPr>
        <p:spPr/>
        <p:txBody>
          <a:bodyPr>
            <a:normAutofit lnSpcReduction="10000"/>
          </a:bodyPr>
          <a:lstStyle/>
          <a:p>
            <a:r>
              <a:rPr lang="en-IN" dirty="0">
                <a:latin typeface="+mj-lt"/>
              </a:rPr>
              <a:t>Argo </a:t>
            </a:r>
            <a:r>
              <a:rPr lang="en-IN" dirty="0" err="1">
                <a:latin typeface="+mj-lt"/>
              </a:rPr>
              <a:t>Cli</a:t>
            </a:r>
            <a:endParaRPr lang="en-IN" dirty="0">
              <a:latin typeface="+mj-lt"/>
            </a:endParaRPr>
          </a:p>
          <a:p>
            <a:r>
              <a:rPr lang="en-IN" dirty="0">
                <a:latin typeface="+mj-lt"/>
              </a:rPr>
              <a:t>Templates </a:t>
            </a:r>
          </a:p>
          <a:p>
            <a:r>
              <a:rPr lang="en-IN" dirty="0">
                <a:latin typeface="+mj-lt"/>
              </a:rPr>
              <a:t>Argo  input and Output parameters</a:t>
            </a:r>
          </a:p>
          <a:p>
            <a:r>
              <a:rPr lang="en-IN" dirty="0">
                <a:latin typeface="+mj-lt"/>
              </a:rPr>
              <a:t>Volume and secret mapping</a:t>
            </a:r>
          </a:p>
          <a:p>
            <a:r>
              <a:rPr lang="en-IN" dirty="0">
                <a:latin typeface="+mj-lt"/>
              </a:rPr>
              <a:t>Script block</a:t>
            </a:r>
          </a:p>
          <a:p>
            <a:r>
              <a:rPr lang="en-IN" dirty="0">
                <a:latin typeface="+mj-lt"/>
              </a:rPr>
              <a:t>Loop and conditional statement</a:t>
            </a:r>
          </a:p>
          <a:p>
            <a:r>
              <a:rPr lang="en-IN" dirty="0">
                <a:latin typeface="+mj-lt"/>
              </a:rPr>
              <a:t>Sidecar</a:t>
            </a:r>
          </a:p>
          <a:p>
            <a:r>
              <a:rPr lang="en-IN" dirty="0">
                <a:latin typeface="+mj-lt"/>
              </a:rPr>
              <a:t>Recursive function</a:t>
            </a:r>
          </a:p>
          <a:p>
            <a:r>
              <a:rPr lang="en-IN" dirty="0" err="1">
                <a:latin typeface="+mj-lt"/>
              </a:rPr>
              <a:t>Exithandler</a:t>
            </a:r>
            <a:endParaRPr lang="en-IN" dirty="0">
              <a:latin typeface="+mj-lt"/>
            </a:endParaRPr>
          </a:p>
        </p:txBody>
      </p:sp>
    </p:spTree>
    <p:extLst>
      <p:ext uri="{BB962C8B-B14F-4D97-AF65-F5344CB8AC3E}">
        <p14:creationId xmlns:p14="http://schemas.microsoft.com/office/powerpoint/2010/main" val="2913033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E3A04-3071-FDE4-28D2-52155CDC9A2F}"/>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370A409A-2D45-C3C4-F3D9-4AFC4B98D7DF}"/>
              </a:ext>
            </a:extLst>
          </p:cNvPr>
          <p:cNvSpPr>
            <a:spLocks noGrp="1"/>
          </p:cNvSpPr>
          <p:nvPr>
            <p:ph idx="1"/>
          </p:nvPr>
        </p:nvSpPr>
        <p:spPr/>
        <p:txBody>
          <a:bodyPr>
            <a:normAutofit fontScale="85000" lnSpcReduction="20000"/>
          </a:bodyPr>
          <a:lstStyle/>
          <a:p>
            <a:pPr marL="342900" lvl="0" indent="-342900">
              <a:lnSpc>
                <a:spcPct val="107000"/>
              </a:lnSpc>
              <a:buFont typeface="Wingdings" panose="05000000000000000000" pitchFamily="2" charset="2"/>
              <a:buChar char=""/>
            </a:pPr>
            <a:r>
              <a:rPr lang="en-IN" kern="100" dirty="0">
                <a:effectLst/>
                <a:latin typeface="+mj-lt"/>
                <a:ea typeface="Calibri" panose="020F0502020204030204" pitchFamily="34" charset="0"/>
                <a:cs typeface="Mangal" panose="02040503050203030202" pitchFamily="18" charset="0"/>
              </a:rPr>
              <a:t>The workflow is named </a:t>
            </a:r>
            <a:r>
              <a:rPr lang="en-IN" kern="100" dirty="0" err="1">
                <a:effectLst/>
                <a:latin typeface="+mj-lt"/>
                <a:ea typeface="Calibri" panose="020F0502020204030204" pitchFamily="34" charset="0"/>
                <a:cs typeface="Mangal" panose="02040503050203030202" pitchFamily="18" charset="0"/>
              </a:rPr>
              <a:t>cowsay</a:t>
            </a:r>
            <a:r>
              <a:rPr lang="en-IN" kern="100" dirty="0">
                <a:effectLst/>
                <a:latin typeface="+mj-lt"/>
                <a:ea typeface="Calibri" panose="020F0502020204030204" pitchFamily="34" charset="0"/>
                <a:cs typeface="Mangal" panose="02040503050203030202" pitchFamily="18" charset="0"/>
              </a:rPr>
              <a:t>-example and belongs to the </a:t>
            </a:r>
            <a:r>
              <a:rPr lang="en-IN" kern="100" dirty="0" err="1">
                <a:effectLst/>
                <a:latin typeface="+mj-lt"/>
                <a:ea typeface="Calibri" panose="020F0502020204030204" pitchFamily="34" charset="0"/>
                <a:cs typeface="Mangal" panose="02040503050203030202" pitchFamily="18" charset="0"/>
              </a:rPr>
              <a:t>argo</a:t>
            </a:r>
            <a:r>
              <a:rPr lang="en-IN" kern="100" dirty="0">
                <a:effectLst/>
                <a:latin typeface="+mj-lt"/>
                <a:ea typeface="Calibri" panose="020F0502020204030204" pitchFamily="34" charset="0"/>
                <a:cs typeface="Mangal" panose="02040503050203030202" pitchFamily="18" charset="0"/>
              </a:rPr>
              <a:t> namespace.</a:t>
            </a:r>
          </a:p>
          <a:p>
            <a:pPr marL="342900" lvl="0" indent="-342900">
              <a:lnSpc>
                <a:spcPct val="107000"/>
              </a:lnSpc>
              <a:buFont typeface="Wingdings" panose="05000000000000000000" pitchFamily="2" charset="2"/>
              <a:buChar char=""/>
            </a:pPr>
            <a:r>
              <a:rPr lang="en-IN" kern="100" dirty="0">
                <a:effectLst/>
                <a:latin typeface="+mj-lt"/>
                <a:ea typeface="Calibri" panose="020F0502020204030204" pitchFamily="34" charset="0"/>
                <a:cs typeface="Mangal" panose="02040503050203030202" pitchFamily="18" charset="0"/>
              </a:rPr>
              <a:t>It uses the training service account (</a:t>
            </a:r>
            <a:r>
              <a:rPr lang="en-IN" kern="100" dirty="0" err="1">
                <a:effectLst/>
                <a:latin typeface="+mj-lt"/>
                <a:ea typeface="Calibri" panose="020F0502020204030204" pitchFamily="34" charset="0"/>
                <a:cs typeface="Mangal" panose="02040503050203030202" pitchFamily="18" charset="0"/>
              </a:rPr>
              <a:t>serviceAccountName</a:t>
            </a:r>
            <a:r>
              <a:rPr lang="en-IN" kern="100" dirty="0">
                <a:effectLst/>
                <a:latin typeface="+mj-lt"/>
                <a:ea typeface="Calibri" panose="020F0502020204030204" pitchFamily="34" charset="0"/>
                <a:cs typeface="Mangal" panose="02040503050203030202" pitchFamily="18" charset="0"/>
              </a:rPr>
              <a:t>: training).</a:t>
            </a:r>
          </a:p>
          <a:p>
            <a:pPr marL="342900" lvl="0" indent="-342900">
              <a:lnSpc>
                <a:spcPct val="107000"/>
              </a:lnSpc>
              <a:buFont typeface="Wingdings" panose="05000000000000000000" pitchFamily="2" charset="2"/>
              <a:buChar char=""/>
            </a:pPr>
            <a:r>
              <a:rPr lang="en-IN" kern="100" dirty="0">
                <a:effectLst/>
                <a:latin typeface="+mj-lt"/>
                <a:ea typeface="Calibri" panose="020F0502020204030204" pitchFamily="34" charset="0"/>
                <a:cs typeface="Mangal" panose="02040503050203030202" pitchFamily="18" charset="0"/>
              </a:rPr>
              <a:t>The </a:t>
            </a:r>
            <a:r>
              <a:rPr lang="en-IN" kern="100" dirty="0" err="1">
                <a:effectLst/>
                <a:latin typeface="+mj-lt"/>
                <a:ea typeface="Calibri" panose="020F0502020204030204" pitchFamily="34" charset="0"/>
                <a:cs typeface="Mangal" panose="02040503050203030202" pitchFamily="18" charset="0"/>
              </a:rPr>
              <a:t>entrypoint</a:t>
            </a:r>
            <a:r>
              <a:rPr lang="en-IN" kern="100" dirty="0">
                <a:effectLst/>
                <a:latin typeface="+mj-lt"/>
                <a:ea typeface="Calibri" panose="020F0502020204030204" pitchFamily="34" charset="0"/>
                <a:cs typeface="Mangal" panose="02040503050203030202" pitchFamily="18" charset="0"/>
              </a:rPr>
              <a:t> is defined as </a:t>
            </a:r>
            <a:r>
              <a:rPr lang="en-IN" kern="100" dirty="0" err="1">
                <a:effectLst/>
                <a:latin typeface="+mj-lt"/>
                <a:ea typeface="Calibri" panose="020F0502020204030204" pitchFamily="34" charset="0"/>
                <a:cs typeface="Mangal" panose="02040503050203030202" pitchFamily="18" charset="0"/>
              </a:rPr>
              <a:t>cowsay-entrypoint</a:t>
            </a:r>
            <a:r>
              <a:rPr lang="en-IN" kern="100" dirty="0">
                <a:effectLst/>
                <a:latin typeface="+mj-lt"/>
                <a:ea typeface="Calibri" panose="020F0502020204030204" pitchFamily="34" charset="0"/>
                <a:cs typeface="Mangal" panose="02040503050203030202" pitchFamily="18" charset="0"/>
              </a:rPr>
              <a:t>, which is where the </a:t>
            </a:r>
            <a:r>
              <a:rPr lang="en-IN" kern="100" dirty="0" err="1">
                <a:effectLst/>
                <a:latin typeface="+mj-lt"/>
                <a:ea typeface="Calibri" panose="020F0502020204030204" pitchFamily="34" charset="0"/>
                <a:cs typeface="Mangal" panose="02040503050203030202" pitchFamily="18" charset="0"/>
              </a:rPr>
              <a:t>cowsay</a:t>
            </a:r>
            <a:r>
              <a:rPr lang="en-IN" kern="100" dirty="0">
                <a:effectLst/>
                <a:latin typeface="+mj-lt"/>
                <a:ea typeface="Calibri" panose="020F0502020204030204" pitchFamily="34" charset="0"/>
                <a:cs typeface="Mangal" panose="02040503050203030202" pitchFamily="18" charset="0"/>
              </a:rPr>
              <a:t> command is executed.</a:t>
            </a:r>
          </a:p>
          <a:p>
            <a:pPr marL="342900" lvl="0" indent="-342900">
              <a:lnSpc>
                <a:spcPct val="107000"/>
              </a:lnSpc>
              <a:buFont typeface="Wingdings" panose="05000000000000000000" pitchFamily="2" charset="2"/>
              <a:buChar char=""/>
            </a:pPr>
            <a:r>
              <a:rPr lang="en-IN" kern="100" dirty="0">
                <a:effectLst/>
                <a:latin typeface="+mj-lt"/>
                <a:ea typeface="Calibri" panose="020F0502020204030204" pitchFamily="34" charset="0"/>
                <a:cs typeface="Mangal" panose="02040503050203030202" pitchFamily="18" charset="0"/>
              </a:rPr>
              <a:t>The </a:t>
            </a:r>
            <a:r>
              <a:rPr lang="en-IN" kern="100" dirty="0" err="1">
                <a:effectLst/>
                <a:latin typeface="+mj-lt"/>
                <a:ea typeface="Calibri" panose="020F0502020204030204" pitchFamily="34" charset="0"/>
                <a:cs typeface="Mangal" panose="02040503050203030202" pitchFamily="18" charset="0"/>
              </a:rPr>
              <a:t>cowsay-entrypoint</a:t>
            </a:r>
            <a:r>
              <a:rPr lang="en-IN" kern="100" dirty="0">
                <a:effectLst/>
                <a:latin typeface="+mj-lt"/>
                <a:ea typeface="Calibri" panose="020F0502020204030204" pitchFamily="34" charset="0"/>
                <a:cs typeface="Mangal" panose="02040503050203030202" pitchFamily="18" charset="0"/>
              </a:rPr>
              <a:t> template runs a container using the docker/</a:t>
            </a:r>
            <a:r>
              <a:rPr lang="en-IN" kern="100" dirty="0" err="1">
                <a:effectLst/>
                <a:latin typeface="+mj-lt"/>
                <a:ea typeface="Calibri" panose="020F0502020204030204" pitchFamily="34" charset="0"/>
                <a:cs typeface="Mangal" panose="02040503050203030202" pitchFamily="18" charset="0"/>
              </a:rPr>
              <a:t>whalesay</a:t>
            </a:r>
            <a:r>
              <a:rPr lang="en-IN" kern="100" dirty="0">
                <a:effectLst/>
                <a:latin typeface="+mj-lt"/>
                <a:ea typeface="Calibri" panose="020F0502020204030204" pitchFamily="34" charset="0"/>
                <a:cs typeface="Mangal" panose="02040503050203030202" pitchFamily="18" charset="0"/>
              </a:rPr>
              <a:t> image and executes the </a:t>
            </a:r>
            <a:r>
              <a:rPr lang="en-IN" kern="100" dirty="0" err="1">
                <a:effectLst/>
                <a:latin typeface="+mj-lt"/>
                <a:ea typeface="Calibri" panose="020F0502020204030204" pitchFamily="34" charset="0"/>
                <a:cs typeface="Mangal" panose="02040503050203030202" pitchFamily="18" charset="0"/>
              </a:rPr>
              <a:t>cowsay</a:t>
            </a:r>
            <a:r>
              <a:rPr lang="en-IN" kern="100" dirty="0">
                <a:effectLst/>
                <a:latin typeface="+mj-lt"/>
                <a:ea typeface="Calibri" panose="020F0502020204030204" pitchFamily="34" charset="0"/>
                <a:cs typeface="Mangal" panose="02040503050203030202" pitchFamily="18" charset="0"/>
              </a:rPr>
              <a:t> command with the argument "hello from Argo!".</a:t>
            </a:r>
          </a:p>
          <a:p>
            <a:pPr marL="342900" lvl="0" indent="-342900">
              <a:lnSpc>
                <a:spcPct val="107000"/>
              </a:lnSpc>
              <a:buFont typeface="Wingdings" panose="05000000000000000000" pitchFamily="2" charset="2"/>
              <a:buChar char=""/>
            </a:pPr>
            <a:r>
              <a:rPr lang="en-IN" kern="100" dirty="0">
                <a:effectLst/>
                <a:latin typeface="+mj-lt"/>
                <a:ea typeface="Calibri" panose="020F0502020204030204" pitchFamily="34" charset="0"/>
                <a:cs typeface="Mangal" panose="02040503050203030202" pitchFamily="18" charset="0"/>
              </a:rPr>
              <a:t>The </a:t>
            </a:r>
            <a:r>
              <a:rPr lang="en-IN" kern="100" dirty="0" err="1">
                <a:effectLst/>
                <a:latin typeface="+mj-lt"/>
                <a:ea typeface="Calibri" panose="020F0502020204030204" pitchFamily="34" charset="0"/>
                <a:cs typeface="Mangal" panose="02040503050203030202" pitchFamily="18" charset="0"/>
              </a:rPr>
              <a:t>ttlStrategy</a:t>
            </a:r>
            <a:r>
              <a:rPr lang="en-IN" kern="100" dirty="0">
                <a:effectLst/>
                <a:latin typeface="+mj-lt"/>
                <a:ea typeface="Calibri" panose="020F0502020204030204" pitchFamily="34" charset="0"/>
                <a:cs typeface="Mangal" panose="02040503050203030202" pitchFamily="18" charset="0"/>
              </a:rPr>
              <a:t> specifies that completed pods will be removed after 300 seconds (5 minutes).</a:t>
            </a:r>
          </a:p>
          <a:p>
            <a:pPr marL="342900" lvl="0" indent="-342900">
              <a:lnSpc>
                <a:spcPct val="107000"/>
              </a:lnSpc>
              <a:spcAft>
                <a:spcPts val="800"/>
              </a:spcAft>
              <a:buFont typeface="Wingdings" panose="05000000000000000000" pitchFamily="2" charset="2"/>
              <a:buChar char=""/>
            </a:pPr>
            <a:r>
              <a:rPr lang="en-IN" kern="100" dirty="0">
                <a:effectLst/>
                <a:latin typeface="+mj-lt"/>
                <a:ea typeface="Calibri" panose="020F0502020204030204" pitchFamily="34" charset="0"/>
                <a:cs typeface="Mangal" panose="02040503050203030202" pitchFamily="18" charset="0"/>
              </a:rPr>
              <a:t>The </a:t>
            </a:r>
            <a:r>
              <a:rPr lang="en-IN" kern="100" dirty="0" err="1">
                <a:effectLst/>
                <a:latin typeface="+mj-lt"/>
                <a:ea typeface="Calibri" panose="020F0502020204030204" pitchFamily="34" charset="0"/>
                <a:cs typeface="Mangal" panose="02040503050203030202" pitchFamily="18" charset="0"/>
              </a:rPr>
              <a:t>podGC</a:t>
            </a:r>
            <a:r>
              <a:rPr lang="en-IN" kern="100" dirty="0">
                <a:effectLst/>
                <a:latin typeface="+mj-lt"/>
                <a:ea typeface="Calibri" panose="020F0502020204030204" pitchFamily="34" charset="0"/>
                <a:cs typeface="Mangal" panose="02040503050203030202" pitchFamily="18" charset="0"/>
              </a:rPr>
              <a:t> strategy is set to </a:t>
            </a:r>
            <a:r>
              <a:rPr lang="en-IN" kern="100" dirty="0" err="1">
                <a:effectLst/>
                <a:latin typeface="+mj-lt"/>
                <a:ea typeface="Calibri" panose="020F0502020204030204" pitchFamily="34" charset="0"/>
                <a:cs typeface="Mangal" panose="02040503050203030202" pitchFamily="18" charset="0"/>
              </a:rPr>
              <a:t>OnPodCompletion</a:t>
            </a:r>
            <a:r>
              <a:rPr lang="en-IN" kern="100" dirty="0">
                <a:effectLst/>
                <a:latin typeface="+mj-lt"/>
                <a:ea typeface="Calibri" panose="020F0502020204030204" pitchFamily="34" charset="0"/>
                <a:cs typeface="Mangal" panose="02040503050203030202" pitchFamily="18" charset="0"/>
              </a:rPr>
              <a:t>, meaning pods will be removed after they complete.</a:t>
            </a:r>
          </a:p>
          <a:p>
            <a:pPr marL="0" indent="0">
              <a:buNone/>
            </a:pPr>
            <a:endParaRPr lang="en-IN" dirty="0"/>
          </a:p>
        </p:txBody>
      </p:sp>
    </p:spTree>
    <p:extLst>
      <p:ext uri="{BB962C8B-B14F-4D97-AF65-F5344CB8AC3E}">
        <p14:creationId xmlns:p14="http://schemas.microsoft.com/office/powerpoint/2010/main" val="1133748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1A75A-1C33-E669-307B-B3CD53D92781}"/>
              </a:ext>
            </a:extLst>
          </p:cNvPr>
          <p:cNvSpPr>
            <a:spLocks noGrp="1"/>
          </p:cNvSpPr>
          <p:nvPr>
            <p:ph type="title"/>
          </p:nvPr>
        </p:nvSpPr>
        <p:spPr/>
        <p:txBody>
          <a:bodyPr/>
          <a:lstStyle/>
          <a:p>
            <a:r>
              <a:rPr lang="en-IN" dirty="0"/>
              <a:t>..</a:t>
            </a:r>
          </a:p>
        </p:txBody>
      </p:sp>
      <p:pic>
        <p:nvPicPr>
          <p:cNvPr id="5" name="Picture 4">
            <a:extLst>
              <a:ext uri="{FF2B5EF4-FFF2-40B4-BE49-F238E27FC236}">
                <a16:creationId xmlns:a16="http://schemas.microsoft.com/office/drawing/2014/main" id="{9208673B-BD50-8B97-5295-C7380D6642C1}"/>
              </a:ext>
            </a:extLst>
          </p:cNvPr>
          <p:cNvPicPr>
            <a:picLocks noChangeAspect="1"/>
          </p:cNvPicPr>
          <p:nvPr/>
        </p:nvPicPr>
        <p:blipFill>
          <a:blip r:embed="rId2"/>
          <a:stretch>
            <a:fillRect/>
          </a:stretch>
        </p:blipFill>
        <p:spPr>
          <a:xfrm>
            <a:off x="129868" y="1901770"/>
            <a:ext cx="11932263" cy="4041830"/>
          </a:xfrm>
          <a:prstGeom prst="rect">
            <a:avLst/>
          </a:prstGeom>
        </p:spPr>
      </p:pic>
    </p:spTree>
    <p:extLst>
      <p:ext uri="{BB962C8B-B14F-4D97-AF65-F5344CB8AC3E}">
        <p14:creationId xmlns:p14="http://schemas.microsoft.com/office/powerpoint/2010/main" val="3562445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0D24-0D33-DB84-A117-CAD3A0F70965}"/>
              </a:ext>
            </a:extLst>
          </p:cNvPr>
          <p:cNvSpPr>
            <a:spLocks noGrp="1"/>
          </p:cNvSpPr>
          <p:nvPr>
            <p:ph type="title"/>
          </p:nvPr>
        </p:nvSpPr>
        <p:spPr/>
        <p:txBody>
          <a:bodyPr/>
          <a:lstStyle/>
          <a:p>
            <a:r>
              <a:rPr lang="en-IN" dirty="0"/>
              <a:t>..</a:t>
            </a:r>
          </a:p>
        </p:txBody>
      </p:sp>
      <p:pic>
        <p:nvPicPr>
          <p:cNvPr id="5" name="Picture 4">
            <a:extLst>
              <a:ext uri="{FF2B5EF4-FFF2-40B4-BE49-F238E27FC236}">
                <a16:creationId xmlns:a16="http://schemas.microsoft.com/office/drawing/2014/main" id="{E52F5F5C-DB6D-EC17-4437-85F518279FD6}"/>
              </a:ext>
            </a:extLst>
          </p:cNvPr>
          <p:cNvPicPr>
            <a:picLocks noChangeAspect="1"/>
          </p:cNvPicPr>
          <p:nvPr/>
        </p:nvPicPr>
        <p:blipFill>
          <a:blip r:embed="rId2"/>
          <a:stretch>
            <a:fillRect/>
          </a:stretch>
        </p:blipFill>
        <p:spPr>
          <a:xfrm>
            <a:off x="304490" y="1690688"/>
            <a:ext cx="12040219" cy="4889585"/>
          </a:xfrm>
          <a:prstGeom prst="rect">
            <a:avLst/>
          </a:prstGeom>
        </p:spPr>
      </p:pic>
    </p:spTree>
    <p:extLst>
      <p:ext uri="{BB962C8B-B14F-4D97-AF65-F5344CB8AC3E}">
        <p14:creationId xmlns:p14="http://schemas.microsoft.com/office/powerpoint/2010/main" val="766499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91DF-BBF4-B82E-A05A-2985AB11A5DE}"/>
              </a:ext>
            </a:extLst>
          </p:cNvPr>
          <p:cNvSpPr>
            <a:spLocks noGrp="1"/>
          </p:cNvSpPr>
          <p:nvPr>
            <p:ph type="title"/>
          </p:nvPr>
        </p:nvSpPr>
        <p:spPr/>
        <p:txBody>
          <a:bodyPr/>
          <a:lstStyle/>
          <a:p>
            <a:r>
              <a:rPr lang="en-IN" dirty="0"/>
              <a:t>Lab 4</a:t>
            </a:r>
          </a:p>
        </p:txBody>
      </p:sp>
      <p:sp>
        <p:nvSpPr>
          <p:cNvPr id="3" name="Content Placeholder 2">
            <a:extLst>
              <a:ext uri="{FF2B5EF4-FFF2-40B4-BE49-F238E27FC236}">
                <a16:creationId xmlns:a16="http://schemas.microsoft.com/office/drawing/2014/main" id="{058B23E7-31D5-C95D-7A75-3361D762A8AC}"/>
              </a:ext>
            </a:extLst>
          </p:cNvPr>
          <p:cNvSpPr>
            <a:spLocks noGrp="1"/>
          </p:cNvSpPr>
          <p:nvPr>
            <p:ph idx="1"/>
          </p:nvPr>
        </p:nvSpPr>
        <p:spPr/>
        <p:txBody>
          <a:bodyPr/>
          <a:lstStyle/>
          <a:p>
            <a:r>
              <a:rPr lang="en-IN" dirty="0">
                <a:latin typeface="+mj-lt"/>
              </a:rPr>
              <a:t>Try with UI</a:t>
            </a:r>
          </a:p>
          <a:p>
            <a:r>
              <a:rPr lang="en-IN" dirty="0">
                <a:latin typeface="+mj-lt"/>
              </a:rPr>
              <a:t>Using Argo cli	</a:t>
            </a:r>
          </a:p>
        </p:txBody>
      </p:sp>
    </p:spTree>
    <p:extLst>
      <p:ext uri="{BB962C8B-B14F-4D97-AF65-F5344CB8AC3E}">
        <p14:creationId xmlns:p14="http://schemas.microsoft.com/office/powerpoint/2010/main" val="3517953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1C19-243F-8B72-2401-476176171CFD}"/>
              </a:ext>
            </a:extLst>
          </p:cNvPr>
          <p:cNvSpPr>
            <a:spLocks noGrp="1"/>
          </p:cNvSpPr>
          <p:nvPr>
            <p:ph type="title"/>
          </p:nvPr>
        </p:nvSpPr>
        <p:spPr/>
        <p:txBody>
          <a:bodyPr/>
          <a:lstStyle/>
          <a:p>
            <a:r>
              <a:rPr lang="en-IN" dirty="0"/>
              <a:t>Script Type</a:t>
            </a:r>
          </a:p>
        </p:txBody>
      </p:sp>
      <p:sp>
        <p:nvSpPr>
          <p:cNvPr id="3" name="Content Placeholder 2">
            <a:extLst>
              <a:ext uri="{FF2B5EF4-FFF2-40B4-BE49-F238E27FC236}">
                <a16:creationId xmlns:a16="http://schemas.microsoft.com/office/drawing/2014/main" id="{E0A2138D-54F1-662A-93C2-DEA6B69FBFA4}"/>
              </a:ext>
            </a:extLst>
          </p:cNvPr>
          <p:cNvSpPr>
            <a:spLocks noGrp="1"/>
          </p:cNvSpPr>
          <p:nvPr>
            <p:ph idx="1"/>
          </p:nvPr>
        </p:nvSpPr>
        <p:spPr/>
        <p:txBody>
          <a:bodyPr/>
          <a:lstStyle/>
          <a:p>
            <a:pPr>
              <a:buFont typeface="Wingdings" panose="05000000000000000000" pitchFamily="2" charset="2"/>
              <a:buChar char="Ø"/>
            </a:pPr>
            <a:r>
              <a:rPr lang="en-US" dirty="0">
                <a:latin typeface="+mj-lt"/>
              </a:rPr>
              <a:t>A "script" in an Argo Workflow is like a handy tool that wraps around a container. It's a way to run a script inside a container without having to manage the script file separately.</a:t>
            </a:r>
          </a:p>
          <a:p>
            <a:pPr>
              <a:buFont typeface="Wingdings" panose="05000000000000000000" pitchFamily="2" charset="2"/>
              <a:buChar char="Ø"/>
            </a:pPr>
            <a:r>
              <a:rPr lang="en-US" dirty="0">
                <a:latin typeface="+mj-lt"/>
              </a:rPr>
              <a:t>Convenience Wrapper: Think of it as a convenient way to execute a script inside a container without worrying about creating or managing separate script files.</a:t>
            </a:r>
          </a:p>
          <a:p>
            <a:pPr>
              <a:buFont typeface="Wingdings" panose="05000000000000000000" pitchFamily="2" charset="2"/>
              <a:buChar char="Ø"/>
            </a:pPr>
            <a:r>
              <a:rPr lang="en-US" dirty="0">
                <a:latin typeface="+mj-lt"/>
              </a:rPr>
              <a:t>Spec Same as Container: The specifications (spec) for a script in Argo Workflow are similar to running a container. You still specify the image, command, and arguments just like you do when running a container directly.</a:t>
            </a:r>
          </a:p>
          <a:p>
            <a:endParaRPr lang="en-IN" dirty="0"/>
          </a:p>
        </p:txBody>
      </p:sp>
    </p:spTree>
    <p:extLst>
      <p:ext uri="{BB962C8B-B14F-4D97-AF65-F5344CB8AC3E}">
        <p14:creationId xmlns:p14="http://schemas.microsoft.com/office/powerpoint/2010/main" val="4022416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2B87E-6E01-EE71-B62A-CA651B2F861B}"/>
              </a:ext>
            </a:extLst>
          </p:cNvPr>
          <p:cNvSpPr>
            <a:spLocks noGrp="1"/>
          </p:cNvSpPr>
          <p:nvPr>
            <p:ph type="title"/>
          </p:nvPr>
        </p:nvSpPr>
        <p:spPr/>
        <p:txBody>
          <a:bodyPr/>
          <a:lstStyle/>
          <a:p>
            <a:r>
              <a:rPr lang="en-IN" dirty="0"/>
              <a:t>syntax</a:t>
            </a:r>
          </a:p>
        </p:txBody>
      </p:sp>
      <p:pic>
        <p:nvPicPr>
          <p:cNvPr id="5" name="Picture 4">
            <a:extLst>
              <a:ext uri="{FF2B5EF4-FFF2-40B4-BE49-F238E27FC236}">
                <a16:creationId xmlns:a16="http://schemas.microsoft.com/office/drawing/2014/main" id="{3F15CE76-AA28-B391-D386-A121E4D4C6EA}"/>
              </a:ext>
            </a:extLst>
          </p:cNvPr>
          <p:cNvPicPr>
            <a:picLocks noChangeAspect="1"/>
          </p:cNvPicPr>
          <p:nvPr/>
        </p:nvPicPr>
        <p:blipFill>
          <a:blip r:embed="rId2"/>
          <a:stretch>
            <a:fillRect/>
          </a:stretch>
        </p:blipFill>
        <p:spPr>
          <a:xfrm>
            <a:off x="2962114" y="2168388"/>
            <a:ext cx="8645686" cy="5340624"/>
          </a:xfrm>
          <a:prstGeom prst="rect">
            <a:avLst/>
          </a:prstGeom>
        </p:spPr>
      </p:pic>
    </p:spTree>
    <p:extLst>
      <p:ext uri="{BB962C8B-B14F-4D97-AF65-F5344CB8AC3E}">
        <p14:creationId xmlns:p14="http://schemas.microsoft.com/office/powerpoint/2010/main" val="10482833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877CB-E1C5-469A-F504-A654041C547E}"/>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81183F96-C9B4-477B-CCA7-673999BEE861}"/>
              </a:ext>
            </a:extLst>
          </p:cNvPr>
          <p:cNvSpPr>
            <a:spLocks noGrp="1"/>
          </p:cNvSpPr>
          <p:nvPr>
            <p:ph idx="1"/>
          </p:nvPr>
        </p:nvSpPr>
        <p:spPr/>
        <p:txBody>
          <a:bodyPr/>
          <a:lstStyle/>
          <a:p>
            <a:pPr>
              <a:buFont typeface="Wingdings" panose="05000000000000000000" pitchFamily="2" charset="2"/>
              <a:buChar char="Ø"/>
            </a:pPr>
            <a:r>
              <a:rPr lang="en-US" dirty="0">
                <a:latin typeface="+mj-lt"/>
              </a:rPr>
              <a:t>Source Field: This is where you define the script that you want to run. Instead of creating a script file and copying it into the container, you write the script directly in the YAML file using the source: field.</a:t>
            </a:r>
          </a:p>
          <a:p>
            <a:pPr>
              <a:buFont typeface="Wingdings" panose="05000000000000000000" pitchFamily="2" charset="2"/>
              <a:buChar char="Ø"/>
            </a:pPr>
            <a:r>
              <a:rPr lang="en-US" dirty="0">
                <a:latin typeface="+mj-lt"/>
              </a:rPr>
              <a:t>Execution: When the workflow runs, Argo will save the script into a file inside the container and execute it. You don't need to handle the script file creation or deletion; Argo manages that for you.</a:t>
            </a:r>
          </a:p>
          <a:p>
            <a:endParaRPr lang="en-US" dirty="0"/>
          </a:p>
          <a:p>
            <a:endParaRPr lang="en-IN" dirty="0"/>
          </a:p>
        </p:txBody>
      </p:sp>
    </p:spTree>
    <p:extLst>
      <p:ext uri="{BB962C8B-B14F-4D97-AF65-F5344CB8AC3E}">
        <p14:creationId xmlns:p14="http://schemas.microsoft.com/office/powerpoint/2010/main" val="7056993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6EF4-6C37-4EB5-5052-D3D23259C8F8}"/>
              </a:ext>
            </a:extLst>
          </p:cNvPr>
          <p:cNvSpPr>
            <a:spLocks noGrp="1"/>
          </p:cNvSpPr>
          <p:nvPr>
            <p:ph type="title"/>
          </p:nvPr>
        </p:nvSpPr>
        <p:spPr/>
        <p:txBody>
          <a:bodyPr/>
          <a:lstStyle/>
          <a:p>
            <a:r>
              <a:rPr lang="en-IN" dirty="0"/>
              <a:t>..</a:t>
            </a:r>
          </a:p>
        </p:txBody>
      </p:sp>
      <p:pic>
        <p:nvPicPr>
          <p:cNvPr id="5" name="Picture 4">
            <a:extLst>
              <a:ext uri="{FF2B5EF4-FFF2-40B4-BE49-F238E27FC236}">
                <a16:creationId xmlns:a16="http://schemas.microsoft.com/office/drawing/2014/main" id="{30719669-3582-6BB7-AD40-4BD7D0154E93}"/>
              </a:ext>
            </a:extLst>
          </p:cNvPr>
          <p:cNvPicPr>
            <a:picLocks noChangeAspect="1"/>
          </p:cNvPicPr>
          <p:nvPr/>
        </p:nvPicPr>
        <p:blipFill>
          <a:blip r:embed="rId2"/>
          <a:stretch>
            <a:fillRect/>
          </a:stretch>
        </p:blipFill>
        <p:spPr>
          <a:xfrm>
            <a:off x="444209" y="1206500"/>
            <a:ext cx="11303581" cy="4622800"/>
          </a:xfrm>
          <a:prstGeom prst="rect">
            <a:avLst/>
          </a:prstGeom>
        </p:spPr>
      </p:pic>
    </p:spTree>
    <p:extLst>
      <p:ext uri="{BB962C8B-B14F-4D97-AF65-F5344CB8AC3E}">
        <p14:creationId xmlns:p14="http://schemas.microsoft.com/office/powerpoint/2010/main" val="2356122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BE81-D90C-1E5F-31E5-740B5AF28EA3}"/>
              </a:ext>
            </a:extLst>
          </p:cNvPr>
          <p:cNvSpPr>
            <a:spLocks noGrp="1"/>
          </p:cNvSpPr>
          <p:nvPr>
            <p:ph type="title"/>
          </p:nvPr>
        </p:nvSpPr>
        <p:spPr/>
        <p:txBody>
          <a:bodyPr/>
          <a:lstStyle/>
          <a:p>
            <a:r>
              <a:rPr lang="en-IN" dirty="0"/>
              <a:t>..</a:t>
            </a:r>
          </a:p>
        </p:txBody>
      </p:sp>
      <p:pic>
        <p:nvPicPr>
          <p:cNvPr id="5" name="Picture 4">
            <a:extLst>
              <a:ext uri="{FF2B5EF4-FFF2-40B4-BE49-F238E27FC236}">
                <a16:creationId xmlns:a16="http://schemas.microsoft.com/office/drawing/2014/main" id="{35B822DC-1E20-379E-434A-94D003395B62}"/>
              </a:ext>
            </a:extLst>
          </p:cNvPr>
          <p:cNvPicPr>
            <a:picLocks noChangeAspect="1"/>
          </p:cNvPicPr>
          <p:nvPr/>
        </p:nvPicPr>
        <p:blipFill>
          <a:blip r:embed="rId2"/>
          <a:stretch>
            <a:fillRect/>
          </a:stretch>
        </p:blipFill>
        <p:spPr>
          <a:xfrm>
            <a:off x="825500" y="1123872"/>
            <a:ext cx="12141824" cy="4946728"/>
          </a:xfrm>
          <a:prstGeom prst="rect">
            <a:avLst/>
          </a:prstGeom>
        </p:spPr>
      </p:pic>
    </p:spTree>
    <p:extLst>
      <p:ext uri="{BB962C8B-B14F-4D97-AF65-F5344CB8AC3E}">
        <p14:creationId xmlns:p14="http://schemas.microsoft.com/office/powerpoint/2010/main" val="4042192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5893E-02BF-5925-236B-F3E071742E3A}"/>
              </a:ext>
            </a:extLst>
          </p:cNvPr>
          <p:cNvSpPr>
            <a:spLocks noGrp="1"/>
          </p:cNvSpPr>
          <p:nvPr>
            <p:ph type="title"/>
          </p:nvPr>
        </p:nvSpPr>
        <p:spPr/>
        <p:txBody>
          <a:bodyPr/>
          <a:lstStyle/>
          <a:p>
            <a:r>
              <a:rPr lang="en-IN" dirty="0"/>
              <a:t>Lab5</a:t>
            </a:r>
          </a:p>
        </p:txBody>
      </p:sp>
      <p:sp>
        <p:nvSpPr>
          <p:cNvPr id="3" name="Content Placeholder 2">
            <a:extLst>
              <a:ext uri="{FF2B5EF4-FFF2-40B4-BE49-F238E27FC236}">
                <a16:creationId xmlns:a16="http://schemas.microsoft.com/office/drawing/2014/main" id="{1C938FE9-E712-78F1-C203-210E1A52D096}"/>
              </a:ext>
            </a:extLst>
          </p:cNvPr>
          <p:cNvSpPr>
            <a:spLocks noGrp="1"/>
          </p:cNvSpPr>
          <p:nvPr>
            <p:ph idx="1"/>
          </p:nvPr>
        </p:nvSpPr>
        <p:spPr/>
        <p:txBody>
          <a:bodyPr/>
          <a:lstStyle/>
          <a:p>
            <a:r>
              <a:rPr lang="en-IN" dirty="0">
                <a:latin typeface="+mj-lt"/>
              </a:rPr>
              <a:t>Try Python </a:t>
            </a:r>
          </a:p>
          <a:p>
            <a:r>
              <a:rPr lang="en-IN" dirty="0">
                <a:latin typeface="+mj-lt"/>
              </a:rPr>
              <a:t>Assignment: use image mention in pdf, and try shell script</a:t>
            </a:r>
          </a:p>
        </p:txBody>
      </p:sp>
    </p:spTree>
    <p:extLst>
      <p:ext uri="{BB962C8B-B14F-4D97-AF65-F5344CB8AC3E}">
        <p14:creationId xmlns:p14="http://schemas.microsoft.com/office/powerpoint/2010/main" val="1063488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BA1D-BA4F-B640-7415-57EE8049C473}"/>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27954880-D8B8-67E9-8680-A30E3A1954EF}"/>
              </a:ext>
            </a:extLst>
          </p:cNvPr>
          <p:cNvSpPr>
            <a:spLocks noGrp="1"/>
          </p:cNvSpPr>
          <p:nvPr>
            <p:ph idx="1"/>
          </p:nvPr>
        </p:nvSpPr>
        <p:spPr/>
        <p:txBody>
          <a:bodyPr/>
          <a:lstStyle/>
          <a:p>
            <a:r>
              <a:rPr lang="en-IN" dirty="0">
                <a:latin typeface="+mj-lt"/>
              </a:rPr>
              <a:t> Artifacts</a:t>
            </a:r>
          </a:p>
          <a:p>
            <a:r>
              <a:rPr lang="en-IN">
                <a:latin typeface="+mj-lt"/>
              </a:rPr>
              <a:t>Configuring Artifacts</a:t>
            </a:r>
            <a:endParaRPr lang="en-IN" dirty="0">
              <a:latin typeface="+mj-lt"/>
            </a:endParaRPr>
          </a:p>
          <a:p>
            <a:r>
              <a:rPr lang="en-IN" dirty="0" err="1">
                <a:latin typeface="+mj-lt"/>
              </a:rPr>
              <a:t>WorkflowTemplate</a:t>
            </a:r>
            <a:endParaRPr lang="en-IN" dirty="0">
              <a:latin typeface="+mj-lt"/>
            </a:endParaRPr>
          </a:p>
          <a:p>
            <a:r>
              <a:rPr lang="en-IN" dirty="0" err="1">
                <a:latin typeface="+mj-lt"/>
              </a:rPr>
              <a:t>ClusterWorkflowTemplate</a:t>
            </a:r>
            <a:endParaRPr lang="en-IN" dirty="0">
              <a:latin typeface="+mj-lt"/>
            </a:endParaRPr>
          </a:p>
          <a:p>
            <a:r>
              <a:rPr lang="en-IN" dirty="0">
                <a:latin typeface="+mj-lt"/>
              </a:rPr>
              <a:t>Cron Workflow</a:t>
            </a:r>
          </a:p>
          <a:p>
            <a:r>
              <a:rPr lang="en-IN" dirty="0">
                <a:latin typeface="+mj-lt"/>
              </a:rPr>
              <a:t>Argo Agents</a:t>
            </a:r>
          </a:p>
          <a:p>
            <a:r>
              <a:rPr lang="en-IN" dirty="0">
                <a:latin typeface="+mj-lt"/>
              </a:rPr>
              <a:t>Container Set</a:t>
            </a:r>
          </a:p>
        </p:txBody>
      </p:sp>
    </p:spTree>
    <p:extLst>
      <p:ext uri="{BB962C8B-B14F-4D97-AF65-F5344CB8AC3E}">
        <p14:creationId xmlns:p14="http://schemas.microsoft.com/office/powerpoint/2010/main" val="1325967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16562-3151-5E71-0753-F5D89CC796F9}"/>
              </a:ext>
            </a:extLst>
          </p:cNvPr>
          <p:cNvSpPr>
            <a:spLocks noGrp="1"/>
          </p:cNvSpPr>
          <p:nvPr>
            <p:ph type="title"/>
          </p:nvPr>
        </p:nvSpPr>
        <p:spPr/>
        <p:txBody>
          <a:bodyPr/>
          <a:lstStyle/>
          <a:p>
            <a:r>
              <a:rPr lang="en-IN" dirty="0"/>
              <a:t>Template: Resource Type</a:t>
            </a:r>
          </a:p>
        </p:txBody>
      </p:sp>
      <p:sp>
        <p:nvSpPr>
          <p:cNvPr id="3" name="Content Placeholder 2">
            <a:extLst>
              <a:ext uri="{FF2B5EF4-FFF2-40B4-BE49-F238E27FC236}">
                <a16:creationId xmlns:a16="http://schemas.microsoft.com/office/drawing/2014/main" id="{3A95404B-1837-7358-466D-4BBC9A7D0A31}"/>
              </a:ext>
            </a:extLst>
          </p:cNvPr>
          <p:cNvSpPr>
            <a:spLocks noGrp="1"/>
          </p:cNvSpPr>
          <p:nvPr>
            <p:ph idx="1"/>
          </p:nvPr>
        </p:nvSpPr>
        <p:spPr/>
        <p:txBody>
          <a:bodyPr/>
          <a:lstStyle/>
          <a:p>
            <a:pPr>
              <a:buFont typeface="Wingdings" panose="05000000000000000000" pitchFamily="2" charset="2"/>
              <a:buChar char="Ø"/>
            </a:pPr>
            <a:r>
              <a:rPr lang="en-US" dirty="0">
                <a:latin typeface="+mj-lt"/>
              </a:rPr>
              <a:t>Performing operations on cluster resources directly" means you can use Argo Workflows to do things like create, modify, or delete resources on your Kubernetes cluster without manually interacting with the cluster. </a:t>
            </a:r>
          </a:p>
          <a:p>
            <a:pPr>
              <a:buFont typeface="Wingdings" panose="05000000000000000000" pitchFamily="2" charset="2"/>
              <a:buChar char="Ø"/>
            </a:pPr>
            <a:r>
              <a:rPr lang="en-US" dirty="0">
                <a:latin typeface="+mj-lt"/>
              </a:rPr>
              <a:t>Resources such as </a:t>
            </a:r>
            <a:r>
              <a:rPr lang="en-US" dirty="0" err="1">
                <a:latin typeface="+mj-lt"/>
              </a:rPr>
              <a:t>Configmaps</a:t>
            </a:r>
            <a:r>
              <a:rPr lang="en-US" dirty="0">
                <a:latin typeface="+mj-lt"/>
              </a:rPr>
              <a:t>, we need during the workflow</a:t>
            </a:r>
            <a:endParaRPr lang="en-IN" dirty="0">
              <a:latin typeface="+mj-lt"/>
            </a:endParaRPr>
          </a:p>
        </p:txBody>
      </p:sp>
    </p:spTree>
    <p:extLst>
      <p:ext uri="{BB962C8B-B14F-4D97-AF65-F5344CB8AC3E}">
        <p14:creationId xmlns:p14="http://schemas.microsoft.com/office/powerpoint/2010/main" val="2993345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32CE-2B36-36F5-D75D-CF2DD3A25E77}"/>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25F1EA5F-6CA3-A317-A71A-5655B0A46C8E}"/>
              </a:ext>
            </a:extLst>
          </p:cNvPr>
          <p:cNvSpPr>
            <a:spLocks noGrp="1"/>
          </p:cNvSpPr>
          <p:nvPr>
            <p:ph idx="1"/>
          </p:nvPr>
        </p:nvSpPr>
        <p:spPr/>
        <p:txBody>
          <a:bodyPr>
            <a:normAutofit lnSpcReduction="10000"/>
          </a:bodyPr>
          <a:lstStyle/>
          <a:p>
            <a:pPr>
              <a:buFont typeface="Wingdings" panose="05000000000000000000" pitchFamily="2" charset="2"/>
              <a:buChar char="Ø"/>
            </a:pPr>
            <a:r>
              <a:rPr lang="en-US" dirty="0">
                <a:latin typeface="+mj-lt"/>
              </a:rPr>
              <a:t>Get: You can retrieve information about existing resources.</a:t>
            </a:r>
          </a:p>
          <a:p>
            <a:pPr>
              <a:buFont typeface="Wingdings" panose="05000000000000000000" pitchFamily="2" charset="2"/>
              <a:buChar char="Ø"/>
            </a:pPr>
            <a:r>
              <a:rPr lang="en-US" dirty="0">
                <a:latin typeface="+mj-lt"/>
              </a:rPr>
              <a:t>Create: You can make new resources like Pods, </a:t>
            </a:r>
            <a:r>
              <a:rPr lang="en-US" dirty="0" err="1">
                <a:latin typeface="+mj-lt"/>
              </a:rPr>
              <a:t>ConfigMaps</a:t>
            </a:r>
            <a:r>
              <a:rPr lang="en-US" dirty="0">
                <a:latin typeface="+mj-lt"/>
              </a:rPr>
              <a:t>, or Services.</a:t>
            </a:r>
          </a:p>
          <a:p>
            <a:pPr>
              <a:buFont typeface="Wingdings" panose="05000000000000000000" pitchFamily="2" charset="2"/>
              <a:buChar char="Ø"/>
            </a:pPr>
            <a:r>
              <a:rPr lang="en-US" dirty="0">
                <a:latin typeface="+mj-lt"/>
              </a:rPr>
              <a:t>Apply: This updates resources if they exist or creates them if they don’t.</a:t>
            </a:r>
          </a:p>
          <a:p>
            <a:pPr>
              <a:buFont typeface="Wingdings" panose="05000000000000000000" pitchFamily="2" charset="2"/>
              <a:buChar char="Ø"/>
            </a:pPr>
            <a:r>
              <a:rPr lang="en-US" dirty="0">
                <a:latin typeface="+mj-lt"/>
              </a:rPr>
              <a:t>Delete: You can remove resources from the cluster.</a:t>
            </a:r>
          </a:p>
          <a:p>
            <a:pPr>
              <a:buFont typeface="Wingdings" panose="05000000000000000000" pitchFamily="2" charset="2"/>
              <a:buChar char="Ø"/>
            </a:pPr>
            <a:r>
              <a:rPr lang="en-US" dirty="0">
                <a:latin typeface="+mj-lt"/>
              </a:rPr>
              <a:t>Replace: This deletes and recreates resources, ensuring they are up-to-date.</a:t>
            </a:r>
          </a:p>
          <a:p>
            <a:pPr>
              <a:buFont typeface="Wingdings" panose="05000000000000000000" pitchFamily="2" charset="2"/>
              <a:buChar char="Ø"/>
            </a:pPr>
            <a:r>
              <a:rPr lang="en-US" dirty="0">
                <a:latin typeface="+mj-lt"/>
              </a:rPr>
              <a:t>Patch: You can make changes to existing resources without recreating them entirely.</a:t>
            </a:r>
          </a:p>
          <a:p>
            <a:pPr marL="0" indent="0">
              <a:buNone/>
            </a:pPr>
            <a:endParaRPr lang="en-IN" dirty="0"/>
          </a:p>
        </p:txBody>
      </p:sp>
    </p:spTree>
    <p:extLst>
      <p:ext uri="{BB962C8B-B14F-4D97-AF65-F5344CB8AC3E}">
        <p14:creationId xmlns:p14="http://schemas.microsoft.com/office/powerpoint/2010/main" val="2774368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47945-3F09-5EDF-8433-8E2A83E01E57}"/>
              </a:ext>
            </a:extLst>
          </p:cNvPr>
          <p:cNvSpPr>
            <a:spLocks noGrp="1"/>
          </p:cNvSpPr>
          <p:nvPr>
            <p:ph type="title"/>
          </p:nvPr>
        </p:nvSpPr>
        <p:spPr/>
        <p:txBody>
          <a:bodyPr/>
          <a:lstStyle/>
          <a:p>
            <a:r>
              <a:rPr lang="en-IN" dirty="0"/>
              <a:t>..</a:t>
            </a:r>
          </a:p>
        </p:txBody>
      </p:sp>
      <p:pic>
        <p:nvPicPr>
          <p:cNvPr id="5" name="Content Placeholder 4">
            <a:extLst>
              <a:ext uri="{FF2B5EF4-FFF2-40B4-BE49-F238E27FC236}">
                <a16:creationId xmlns:a16="http://schemas.microsoft.com/office/drawing/2014/main" id="{7C1D9014-A8BF-07FE-420F-B820536F3740}"/>
              </a:ext>
            </a:extLst>
          </p:cNvPr>
          <p:cNvPicPr>
            <a:picLocks noGrp="1" noChangeAspect="1"/>
          </p:cNvPicPr>
          <p:nvPr>
            <p:ph idx="1"/>
          </p:nvPr>
        </p:nvPicPr>
        <p:blipFill>
          <a:blip r:embed="rId2"/>
          <a:stretch>
            <a:fillRect/>
          </a:stretch>
        </p:blipFill>
        <p:spPr>
          <a:xfrm>
            <a:off x="1054100" y="2058094"/>
            <a:ext cx="9283700" cy="3886400"/>
          </a:xfrm>
        </p:spPr>
      </p:pic>
    </p:spTree>
    <p:extLst>
      <p:ext uri="{BB962C8B-B14F-4D97-AF65-F5344CB8AC3E}">
        <p14:creationId xmlns:p14="http://schemas.microsoft.com/office/powerpoint/2010/main" val="28343402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9E0E2-8080-7437-47B0-4FD204FD6CF4}"/>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67AF3E6E-7572-1E4A-CEC7-DDA6BA03500B}"/>
              </a:ext>
            </a:extLst>
          </p:cNvPr>
          <p:cNvSpPr>
            <a:spLocks noGrp="1"/>
          </p:cNvSpPr>
          <p:nvPr>
            <p:ph idx="1"/>
          </p:nvPr>
        </p:nvSpPr>
        <p:spPr/>
        <p:txBody>
          <a:bodyPr>
            <a:normAutofit lnSpcReduction="10000"/>
          </a:bodyPr>
          <a:lstStyle/>
          <a:p>
            <a:pPr marL="342900" lvl="0" indent="-342900">
              <a:lnSpc>
                <a:spcPct val="107000"/>
              </a:lnSpc>
              <a:buFont typeface="Wingdings" panose="05000000000000000000" pitchFamily="2" charset="2"/>
              <a:buChar char=""/>
            </a:pPr>
            <a:r>
              <a:rPr lang="en-IN" sz="2400" kern="100" dirty="0">
                <a:effectLst/>
                <a:latin typeface="+mj-lt"/>
                <a:ea typeface="Calibri" panose="020F0502020204030204" pitchFamily="34" charset="0"/>
                <a:cs typeface="Mangal" panose="02040503050203030202" pitchFamily="18" charset="0"/>
              </a:rPr>
              <a:t>The workflow is named </a:t>
            </a:r>
            <a:r>
              <a:rPr lang="en-IN" sz="2400" b="1" kern="100" dirty="0">
                <a:effectLst/>
                <a:latin typeface="+mj-lt"/>
                <a:ea typeface="Calibri" panose="020F0502020204030204" pitchFamily="34" charset="0"/>
                <a:cs typeface="Mangal" panose="02040503050203030202" pitchFamily="18" charset="0"/>
              </a:rPr>
              <a:t>k8s-owner-reference</a:t>
            </a:r>
            <a:r>
              <a:rPr lang="en-IN" sz="2400" kern="100" dirty="0">
                <a:effectLst/>
                <a:latin typeface="+mj-lt"/>
                <a:ea typeface="Calibri" panose="020F0502020204030204" pitchFamily="34" charset="0"/>
                <a:cs typeface="Mangal" panose="02040503050203030202" pitchFamily="18" charset="0"/>
              </a:rPr>
              <a:t> and belongs to the </a:t>
            </a:r>
            <a:r>
              <a:rPr lang="en-IN" sz="2400" b="1" kern="100" dirty="0" err="1">
                <a:effectLst/>
                <a:latin typeface="+mj-lt"/>
                <a:ea typeface="Calibri" panose="020F0502020204030204" pitchFamily="34" charset="0"/>
                <a:cs typeface="Mangal" panose="02040503050203030202" pitchFamily="18" charset="0"/>
              </a:rPr>
              <a:t>argo</a:t>
            </a:r>
            <a:r>
              <a:rPr lang="en-IN" sz="2400" kern="100" dirty="0">
                <a:effectLst/>
                <a:latin typeface="+mj-lt"/>
                <a:ea typeface="Calibri" panose="020F0502020204030204" pitchFamily="34" charset="0"/>
                <a:cs typeface="Mangal" panose="02040503050203030202" pitchFamily="18" charset="0"/>
              </a:rPr>
              <a:t> namespace.</a:t>
            </a:r>
          </a:p>
          <a:p>
            <a:pPr marL="342900" lvl="0" indent="-342900">
              <a:lnSpc>
                <a:spcPct val="107000"/>
              </a:lnSpc>
              <a:buFont typeface="Wingdings" panose="05000000000000000000" pitchFamily="2" charset="2"/>
              <a:buChar char=""/>
            </a:pPr>
            <a:r>
              <a:rPr lang="en-IN" sz="2400" kern="100" dirty="0">
                <a:effectLst/>
                <a:latin typeface="+mj-lt"/>
                <a:ea typeface="Calibri" panose="020F0502020204030204" pitchFamily="34" charset="0"/>
                <a:cs typeface="Mangal" panose="02040503050203030202" pitchFamily="18" charset="0"/>
              </a:rPr>
              <a:t>The </a:t>
            </a:r>
            <a:r>
              <a:rPr lang="en-IN" sz="2400" kern="100" dirty="0" err="1">
                <a:effectLst/>
                <a:latin typeface="+mj-lt"/>
                <a:ea typeface="Calibri" panose="020F0502020204030204" pitchFamily="34" charset="0"/>
                <a:cs typeface="Mangal" panose="02040503050203030202" pitchFamily="18" charset="0"/>
              </a:rPr>
              <a:t>entrypoint</a:t>
            </a:r>
            <a:r>
              <a:rPr lang="en-IN" sz="2400" kern="100" dirty="0">
                <a:effectLst/>
                <a:latin typeface="+mj-lt"/>
                <a:ea typeface="Calibri" panose="020F0502020204030204" pitchFamily="34" charset="0"/>
                <a:cs typeface="Mangal" panose="02040503050203030202" pitchFamily="18" charset="0"/>
              </a:rPr>
              <a:t> is set to </a:t>
            </a:r>
            <a:r>
              <a:rPr lang="en-IN" sz="2400" b="1" kern="100" dirty="0">
                <a:effectLst/>
                <a:latin typeface="+mj-lt"/>
                <a:ea typeface="Calibri" panose="020F0502020204030204" pitchFamily="34" charset="0"/>
                <a:cs typeface="Mangal" panose="02040503050203030202" pitchFamily="18" charset="0"/>
              </a:rPr>
              <a:t>k8s-owner-reference</a:t>
            </a:r>
            <a:r>
              <a:rPr lang="en-IN" sz="2400" kern="100" dirty="0">
                <a:effectLst/>
                <a:latin typeface="+mj-lt"/>
                <a:ea typeface="Calibri" panose="020F0502020204030204" pitchFamily="34" charset="0"/>
                <a:cs typeface="Mangal" panose="02040503050203030202" pitchFamily="18" charset="0"/>
              </a:rPr>
              <a:t>, which refers to the template that creates the </a:t>
            </a:r>
            <a:r>
              <a:rPr lang="en-IN" sz="2400" kern="100" dirty="0" err="1">
                <a:effectLst/>
                <a:latin typeface="+mj-lt"/>
                <a:ea typeface="Calibri" panose="020F0502020204030204" pitchFamily="34" charset="0"/>
                <a:cs typeface="Mangal" panose="02040503050203030202" pitchFamily="18" charset="0"/>
              </a:rPr>
              <a:t>ConfigMap</a:t>
            </a:r>
            <a:r>
              <a:rPr lang="en-IN" sz="2400" kern="100" dirty="0">
                <a:effectLst/>
                <a:latin typeface="+mj-lt"/>
                <a:ea typeface="Calibri" panose="020F0502020204030204" pitchFamily="34" charset="0"/>
                <a:cs typeface="Mangal" panose="02040503050203030202" pitchFamily="18" charset="0"/>
              </a:rPr>
              <a:t>.</a:t>
            </a:r>
          </a:p>
          <a:p>
            <a:pPr marL="342900" lvl="0" indent="-342900">
              <a:lnSpc>
                <a:spcPct val="107000"/>
              </a:lnSpc>
              <a:buFont typeface="Wingdings" panose="05000000000000000000" pitchFamily="2" charset="2"/>
              <a:buChar char=""/>
            </a:pPr>
            <a:r>
              <a:rPr lang="en-IN" sz="2400" kern="100" dirty="0">
                <a:effectLst/>
                <a:latin typeface="+mj-lt"/>
                <a:ea typeface="Calibri" panose="020F0502020204030204" pitchFamily="34" charset="0"/>
                <a:cs typeface="Mangal" panose="02040503050203030202" pitchFamily="18" charset="0"/>
              </a:rPr>
              <a:t>There is one template defined (</a:t>
            </a:r>
            <a:r>
              <a:rPr lang="en-IN" sz="2400" b="1" kern="100" dirty="0">
                <a:effectLst/>
                <a:latin typeface="+mj-lt"/>
                <a:ea typeface="Calibri" panose="020F0502020204030204" pitchFamily="34" charset="0"/>
                <a:cs typeface="Mangal" panose="02040503050203030202" pitchFamily="18" charset="0"/>
              </a:rPr>
              <a:t>k8s-owner-reference</a:t>
            </a:r>
            <a:r>
              <a:rPr lang="en-IN" sz="2400" kern="100" dirty="0">
                <a:effectLst/>
                <a:latin typeface="+mj-lt"/>
                <a:ea typeface="Calibri" panose="020F0502020204030204" pitchFamily="34" charset="0"/>
                <a:cs typeface="Mangal" panose="02040503050203030202" pitchFamily="18" charset="0"/>
              </a:rPr>
              <a:t>) that uses the </a:t>
            </a:r>
            <a:r>
              <a:rPr lang="en-IN" sz="2400" b="1" kern="100" dirty="0">
                <a:effectLst/>
                <a:latin typeface="+mj-lt"/>
                <a:ea typeface="Calibri" panose="020F0502020204030204" pitchFamily="34" charset="0"/>
                <a:cs typeface="Mangal" panose="02040503050203030202" pitchFamily="18" charset="0"/>
              </a:rPr>
              <a:t>resource</a:t>
            </a:r>
            <a:r>
              <a:rPr lang="en-IN" sz="2400" kern="100" dirty="0">
                <a:effectLst/>
                <a:latin typeface="+mj-lt"/>
                <a:ea typeface="Calibri" panose="020F0502020204030204" pitchFamily="34" charset="0"/>
                <a:cs typeface="Mangal" panose="02040503050203030202" pitchFamily="18" charset="0"/>
              </a:rPr>
              <a:t> type to create a resource on the cluster.</a:t>
            </a:r>
          </a:p>
          <a:p>
            <a:pPr marL="342900" lvl="0" indent="-342900">
              <a:lnSpc>
                <a:spcPct val="107000"/>
              </a:lnSpc>
              <a:buFont typeface="Wingdings" panose="05000000000000000000" pitchFamily="2" charset="2"/>
              <a:buChar char=""/>
            </a:pPr>
            <a:r>
              <a:rPr lang="en-IN" sz="2400" kern="100" dirty="0">
                <a:effectLst/>
                <a:latin typeface="+mj-lt"/>
                <a:ea typeface="Calibri" panose="020F0502020204030204" pitchFamily="34" charset="0"/>
                <a:cs typeface="Mangal" panose="02040503050203030202" pitchFamily="18" charset="0"/>
              </a:rPr>
              <a:t>The </a:t>
            </a:r>
            <a:r>
              <a:rPr lang="en-IN" sz="2400" b="1" kern="100" dirty="0">
                <a:effectLst/>
                <a:latin typeface="+mj-lt"/>
                <a:ea typeface="Calibri" panose="020F0502020204030204" pitchFamily="34" charset="0"/>
                <a:cs typeface="Mangal" panose="02040503050203030202" pitchFamily="18" charset="0"/>
              </a:rPr>
              <a:t>action</a:t>
            </a:r>
            <a:r>
              <a:rPr lang="en-IN" sz="2400" kern="100" dirty="0">
                <a:effectLst/>
                <a:latin typeface="+mj-lt"/>
                <a:ea typeface="Calibri" panose="020F0502020204030204" pitchFamily="34" charset="0"/>
                <a:cs typeface="Mangal" panose="02040503050203030202" pitchFamily="18" charset="0"/>
              </a:rPr>
              <a:t> field is set to </a:t>
            </a:r>
            <a:r>
              <a:rPr lang="en-IN" sz="2400" b="1" kern="100" dirty="0">
                <a:effectLst/>
                <a:latin typeface="+mj-lt"/>
                <a:ea typeface="Calibri" panose="020F0502020204030204" pitchFamily="34" charset="0"/>
                <a:cs typeface="Mangal" panose="02040503050203030202" pitchFamily="18" charset="0"/>
              </a:rPr>
              <a:t>create</a:t>
            </a:r>
            <a:r>
              <a:rPr lang="en-IN" sz="2400" kern="100" dirty="0">
                <a:effectLst/>
                <a:latin typeface="+mj-lt"/>
                <a:ea typeface="Calibri" panose="020F0502020204030204" pitchFamily="34" charset="0"/>
                <a:cs typeface="Mangal" panose="02040503050203030202" pitchFamily="18" charset="0"/>
              </a:rPr>
              <a:t> to indicate that this template will create a resource.</a:t>
            </a:r>
          </a:p>
          <a:p>
            <a:pPr marL="342900" lvl="0" indent="-342900">
              <a:lnSpc>
                <a:spcPct val="107000"/>
              </a:lnSpc>
              <a:spcAft>
                <a:spcPts val="800"/>
              </a:spcAft>
              <a:buFont typeface="Wingdings" panose="05000000000000000000" pitchFamily="2" charset="2"/>
              <a:buChar char=""/>
            </a:pPr>
            <a:r>
              <a:rPr lang="en-IN" sz="2400" kern="100" dirty="0">
                <a:effectLst/>
                <a:latin typeface="+mj-lt"/>
                <a:ea typeface="Calibri" panose="020F0502020204030204" pitchFamily="34" charset="0"/>
                <a:cs typeface="Mangal" panose="02040503050203030202" pitchFamily="18" charset="0"/>
              </a:rPr>
              <a:t>The </a:t>
            </a:r>
            <a:r>
              <a:rPr lang="en-IN" sz="2400" b="1" kern="100" dirty="0">
                <a:effectLst/>
                <a:latin typeface="+mj-lt"/>
                <a:ea typeface="Calibri" panose="020F0502020204030204" pitchFamily="34" charset="0"/>
                <a:cs typeface="Mangal" panose="02040503050203030202" pitchFamily="18" charset="0"/>
              </a:rPr>
              <a:t>manifest</a:t>
            </a:r>
            <a:r>
              <a:rPr lang="en-IN" sz="2400" kern="100" dirty="0">
                <a:effectLst/>
                <a:latin typeface="+mj-lt"/>
                <a:ea typeface="Calibri" panose="020F0502020204030204" pitchFamily="34" charset="0"/>
                <a:cs typeface="Mangal" panose="02040503050203030202" pitchFamily="18" charset="0"/>
              </a:rPr>
              <a:t> field contains the YAML description of the resource to be created. In this case, it's a </a:t>
            </a:r>
            <a:r>
              <a:rPr lang="en-IN" sz="2400" kern="100" dirty="0" err="1">
                <a:effectLst/>
                <a:latin typeface="+mj-lt"/>
                <a:ea typeface="Calibri" panose="020F0502020204030204" pitchFamily="34" charset="0"/>
                <a:cs typeface="Mangal" panose="02040503050203030202" pitchFamily="18" charset="0"/>
              </a:rPr>
              <a:t>ConfigMap</a:t>
            </a:r>
            <a:r>
              <a:rPr lang="en-IN" sz="2400" kern="100" dirty="0">
                <a:effectLst/>
                <a:latin typeface="+mj-lt"/>
                <a:ea typeface="Calibri" panose="020F0502020204030204" pitchFamily="34" charset="0"/>
                <a:cs typeface="Mangal" panose="02040503050203030202" pitchFamily="18" charset="0"/>
              </a:rPr>
              <a:t> with a generated name (</a:t>
            </a:r>
            <a:r>
              <a:rPr lang="en-IN" sz="2400" b="1" kern="100" dirty="0" err="1">
                <a:effectLst/>
                <a:latin typeface="+mj-lt"/>
                <a:ea typeface="Calibri" panose="020F0502020204030204" pitchFamily="34" charset="0"/>
                <a:cs typeface="Mangal" panose="02040503050203030202" pitchFamily="18" charset="0"/>
              </a:rPr>
              <a:t>generateName</a:t>
            </a:r>
            <a:r>
              <a:rPr lang="en-IN" sz="2400" kern="100" dirty="0">
                <a:effectLst/>
                <a:latin typeface="+mj-lt"/>
                <a:ea typeface="Calibri" panose="020F0502020204030204" pitchFamily="34" charset="0"/>
                <a:cs typeface="Mangal" panose="02040503050203030202" pitchFamily="18" charset="0"/>
              </a:rPr>
              <a:t>) starting with "owned-</a:t>
            </a:r>
            <a:r>
              <a:rPr lang="en-IN" sz="2400" kern="100" dirty="0" err="1">
                <a:effectLst/>
                <a:latin typeface="+mj-lt"/>
                <a:ea typeface="Calibri" panose="020F0502020204030204" pitchFamily="34" charset="0"/>
                <a:cs typeface="Mangal" panose="02040503050203030202" pitchFamily="18" charset="0"/>
              </a:rPr>
              <a:t>eg</a:t>
            </a:r>
            <a:r>
              <a:rPr lang="en-IN" sz="2400" kern="100" dirty="0">
                <a:effectLst/>
                <a:latin typeface="+mj-lt"/>
                <a:ea typeface="Calibri" panose="020F0502020204030204" pitchFamily="34" charset="0"/>
                <a:cs typeface="Mangal" panose="02040503050203030202" pitchFamily="18" charset="0"/>
              </a:rPr>
              <a:t>-" and containing a key-value pair (</a:t>
            </a:r>
            <a:r>
              <a:rPr lang="en-IN" sz="2400" b="1" kern="100" dirty="0">
                <a:effectLst/>
                <a:latin typeface="+mj-lt"/>
                <a:ea typeface="Calibri" panose="020F0502020204030204" pitchFamily="34" charset="0"/>
                <a:cs typeface="Mangal" panose="02040503050203030202" pitchFamily="18" charset="0"/>
              </a:rPr>
              <a:t>some: value</a:t>
            </a:r>
            <a:r>
              <a:rPr lang="en-IN" sz="2400" kern="100" dirty="0">
                <a:effectLst/>
                <a:latin typeface="+mj-lt"/>
                <a:ea typeface="Calibri" panose="020F0502020204030204" pitchFamily="34" charset="0"/>
                <a:cs typeface="Mangal" panose="02040503050203030202" pitchFamily="18" charset="0"/>
              </a:rPr>
              <a:t>).</a:t>
            </a:r>
          </a:p>
          <a:p>
            <a:pPr marL="0" indent="0">
              <a:buNone/>
            </a:pPr>
            <a:endParaRPr lang="en-IN" dirty="0"/>
          </a:p>
        </p:txBody>
      </p:sp>
    </p:spTree>
    <p:extLst>
      <p:ext uri="{BB962C8B-B14F-4D97-AF65-F5344CB8AC3E}">
        <p14:creationId xmlns:p14="http://schemas.microsoft.com/office/powerpoint/2010/main" val="41724799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D9090-9098-52A7-1369-842B336C59C5}"/>
              </a:ext>
            </a:extLst>
          </p:cNvPr>
          <p:cNvSpPr>
            <a:spLocks noGrp="1"/>
          </p:cNvSpPr>
          <p:nvPr>
            <p:ph type="title"/>
          </p:nvPr>
        </p:nvSpPr>
        <p:spPr/>
        <p:txBody>
          <a:bodyPr/>
          <a:lstStyle/>
          <a:p>
            <a:r>
              <a:rPr lang="en-IN" dirty="0"/>
              <a:t>..</a:t>
            </a:r>
          </a:p>
        </p:txBody>
      </p:sp>
      <p:pic>
        <p:nvPicPr>
          <p:cNvPr id="5" name="Content Placeholder 4">
            <a:extLst>
              <a:ext uri="{FF2B5EF4-FFF2-40B4-BE49-F238E27FC236}">
                <a16:creationId xmlns:a16="http://schemas.microsoft.com/office/drawing/2014/main" id="{5837D712-46FC-0445-444E-210796A589F1}"/>
              </a:ext>
            </a:extLst>
          </p:cNvPr>
          <p:cNvPicPr>
            <a:picLocks noGrp="1" noChangeAspect="1"/>
          </p:cNvPicPr>
          <p:nvPr>
            <p:ph idx="1"/>
          </p:nvPr>
        </p:nvPicPr>
        <p:blipFill>
          <a:blip r:embed="rId2"/>
          <a:stretch>
            <a:fillRect/>
          </a:stretch>
        </p:blipFill>
        <p:spPr>
          <a:xfrm>
            <a:off x="838200" y="1333500"/>
            <a:ext cx="10515600" cy="4457700"/>
          </a:xfrm>
        </p:spPr>
      </p:pic>
    </p:spTree>
    <p:extLst>
      <p:ext uri="{BB962C8B-B14F-4D97-AF65-F5344CB8AC3E}">
        <p14:creationId xmlns:p14="http://schemas.microsoft.com/office/powerpoint/2010/main" val="40849635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3D32F4-BB6B-9D91-0915-87F25903E576}"/>
              </a:ext>
            </a:extLst>
          </p:cNvPr>
          <p:cNvPicPr>
            <a:picLocks noGrp="1" noChangeAspect="1"/>
          </p:cNvPicPr>
          <p:nvPr>
            <p:ph idx="1"/>
          </p:nvPr>
        </p:nvPicPr>
        <p:blipFill>
          <a:blip r:embed="rId2"/>
          <a:stretch>
            <a:fillRect/>
          </a:stretch>
        </p:blipFill>
        <p:spPr>
          <a:xfrm>
            <a:off x="838200" y="1690688"/>
            <a:ext cx="10515600" cy="4557712"/>
          </a:xfrm>
        </p:spPr>
      </p:pic>
    </p:spTree>
    <p:extLst>
      <p:ext uri="{BB962C8B-B14F-4D97-AF65-F5344CB8AC3E}">
        <p14:creationId xmlns:p14="http://schemas.microsoft.com/office/powerpoint/2010/main" val="307248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400D8-7394-7F8F-8780-9955FF7B8E91}"/>
              </a:ext>
            </a:extLst>
          </p:cNvPr>
          <p:cNvSpPr>
            <a:spLocks noGrp="1"/>
          </p:cNvSpPr>
          <p:nvPr>
            <p:ph type="title"/>
          </p:nvPr>
        </p:nvSpPr>
        <p:spPr/>
        <p:txBody>
          <a:bodyPr/>
          <a:lstStyle/>
          <a:p>
            <a:r>
              <a:rPr lang="en-IN" dirty="0"/>
              <a:t>..</a:t>
            </a:r>
          </a:p>
        </p:txBody>
      </p:sp>
      <p:pic>
        <p:nvPicPr>
          <p:cNvPr id="5" name="Content Placeholder 4">
            <a:extLst>
              <a:ext uri="{FF2B5EF4-FFF2-40B4-BE49-F238E27FC236}">
                <a16:creationId xmlns:a16="http://schemas.microsoft.com/office/drawing/2014/main" id="{E82E32B7-DA7E-2ABA-9B95-696A058A7EF1}"/>
              </a:ext>
            </a:extLst>
          </p:cNvPr>
          <p:cNvPicPr>
            <a:picLocks noGrp="1" noChangeAspect="1"/>
          </p:cNvPicPr>
          <p:nvPr>
            <p:ph idx="1"/>
          </p:nvPr>
        </p:nvPicPr>
        <p:blipFill>
          <a:blip r:embed="rId2"/>
          <a:stretch>
            <a:fillRect/>
          </a:stretch>
        </p:blipFill>
        <p:spPr>
          <a:xfrm>
            <a:off x="1615934" y="1333500"/>
            <a:ext cx="7642365" cy="1740720"/>
          </a:xfrm>
        </p:spPr>
      </p:pic>
      <p:pic>
        <p:nvPicPr>
          <p:cNvPr id="7" name="Picture 6">
            <a:extLst>
              <a:ext uri="{FF2B5EF4-FFF2-40B4-BE49-F238E27FC236}">
                <a16:creationId xmlns:a16="http://schemas.microsoft.com/office/drawing/2014/main" id="{B223D359-DEE5-5D54-CB38-DCA0252908D9}"/>
              </a:ext>
            </a:extLst>
          </p:cNvPr>
          <p:cNvPicPr>
            <a:picLocks noChangeAspect="1"/>
          </p:cNvPicPr>
          <p:nvPr/>
        </p:nvPicPr>
        <p:blipFill>
          <a:blip r:embed="rId3"/>
          <a:stretch>
            <a:fillRect/>
          </a:stretch>
        </p:blipFill>
        <p:spPr>
          <a:xfrm>
            <a:off x="1768334" y="3289185"/>
            <a:ext cx="7731266" cy="2235315"/>
          </a:xfrm>
          <a:prstGeom prst="rect">
            <a:avLst/>
          </a:prstGeom>
        </p:spPr>
      </p:pic>
    </p:spTree>
    <p:extLst>
      <p:ext uri="{BB962C8B-B14F-4D97-AF65-F5344CB8AC3E}">
        <p14:creationId xmlns:p14="http://schemas.microsoft.com/office/powerpoint/2010/main" val="4694724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76285-A53C-1B01-119C-D5BB4AB0FF02}"/>
              </a:ext>
            </a:extLst>
          </p:cNvPr>
          <p:cNvSpPr>
            <a:spLocks noGrp="1"/>
          </p:cNvSpPr>
          <p:nvPr>
            <p:ph type="title"/>
          </p:nvPr>
        </p:nvSpPr>
        <p:spPr/>
        <p:txBody>
          <a:bodyPr/>
          <a:lstStyle/>
          <a:p>
            <a:r>
              <a:rPr lang="en-IN" dirty="0"/>
              <a:t>Lab 6</a:t>
            </a:r>
          </a:p>
        </p:txBody>
      </p:sp>
      <p:sp>
        <p:nvSpPr>
          <p:cNvPr id="3" name="Content Placeholder 2">
            <a:extLst>
              <a:ext uri="{FF2B5EF4-FFF2-40B4-BE49-F238E27FC236}">
                <a16:creationId xmlns:a16="http://schemas.microsoft.com/office/drawing/2014/main" id="{41C543B5-032E-988D-6367-B0F1BC7B7732}"/>
              </a:ext>
            </a:extLst>
          </p:cNvPr>
          <p:cNvSpPr>
            <a:spLocks noGrp="1"/>
          </p:cNvSpPr>
          <p:nvPr>
            <p:ph idx="1"/>
          </p:nvPr>
        </p:nvSpPr>
        <p:spPr/>
        <p:txBody>
          <a:bodyPr/>
          <a:lstStyle/>
          <a:p>
            <a:r>
              <a:rPr lang="en-IN" dirty="0" err="1">
                <a:latin typeface="+mj-lt"/>
              </a:rPr>
              <a:t>Configmap</a:t>
            </a:r>
            <a:r>
              <a:rPr lang="en-IN" dirty="0">
                <a:latin typeface="+mj-lt"/>
              </a:rPr>
              <a:t> creation</a:t>
            </a:r>
          </a:p>
          <a:p>
            <a:endParaRPr lang="en-IN" dirty="0"/>
          </a:p>
        </p:txBody>
      </p:sp>
    </p:spTree>
    <p:extLst>
      <p:ext uri="{BB962C8B-B14F-4D97-AF65-F5344CB8AC3E}">
        <p14:creationId xmlns:p14="http://schemas.microsoft.com/office/powerpoint/2010/main" val="26875217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5E8D4-9689-5B94-FD79-B14C66DF7FFA}"/>
              </a:ext>
            </a:extLst>
          </p:cNvPr>
          <p:cNvSpPr>
            <a:spLocks noGrp="1"/>
          </p:cNvSpPr>
          <p:nvPr>
            <p:ph type="title"/>
          </p:nvPr>
        </p:nvSpPr>
        <p:spPr/>
        <p:txBody>
          <a:bodyPr/>
          <a:lstStyle/>
          <a:p>
            <a:r>
              <a:rPr lang="en-IN" dirty="0"/>
              <a:t>Suspend Template</a:t>
            </a:r>
          </a:p>
        </p:txBody>
      </p:sp>
      <p:sp>
        <p:nvSpPr>
          <p:cNvPr id="3" name="Content Placeholder 2">
            <a:extLst>
              <a:ext uri="{FF2B5EF4-FFF2-40B4-BE49-F238E27FC236}">
                <a16:creationId xmlns:a16="http://schemas.microsoft.com/office/drawing/2014/main" id="{5DC94C19-1AC3-DAB8-424F-CBA3AB939D8F}"/>
              </a:ext>
            </a:extLst>
          </p:cNvPr>
          <p:cNvSpPr>
            <a:spLocks noGrp="1"/>
          </p:cNvSpPr>
          <p:nvPr>
            <p:ph idx="1"/>
          </p:nvPr>
        </p:nvSpPr>
        <p:spPr/>
        <p:txBody>
          <a:bodyPr/>
          <a:lstStyle/>
          <a:p>
            <a:pPr>
              <a:buFont typeface="Wingdings" panose="05000000000000000000" pitchFamily="2" charset="2"/>
              <a:buChar char="Ø"/>
            </a:pPr>
            <a:r>
              <a:rPr lang="en-US" dirty="0">
                <a:latin typeface="+mj-lt"/>
              </a:rPr>
              <a:t>A suspend template in Argo Workflow is like a pause button that temporarily stops the workflow execution.</a:t>
            </a:r>
          </a:p>
          <a:p>
            <a:pPr>
              <a:buFont typeface="Wingdings" panose="05000000000000000000" pitchFamily="2" charset="2"/>
              <a:buChar char="Ø"/>
            </a:pPr>
            <a:r>
              <a:rPr lang="en-US" dirty="0">
                <a:latin typeface="+mj-lt"/>
              </a:rPr>
              <a:t> It can be set to suspend for a specific duration or until it's manually resumed.</a:t>
            </a:r>
          </a:p>
          <a:p>
            <a:pPr>
              <a:buFont typeface="Wingdings" panose="05000000000000000000" pitchFamily="2" charset="2"/>
              <a:buChar char="Ø"/>
            </a:pPr>
            <a:endParaRPr lang="en-IN" dirty="0">
              <a:latin typeface="+mj-lt"/>
            </a:endParaRPr>
          </a:p>
        </p:txBody>
      </p:sp>
      <p:pic>
        <p:nvPicPr>
          <p:cNvPr id="5" name="Picture 4">
            <a:extLst>
              <a:ext uri="{FF2B5EF4-FFF2-40B4-BE49-F238E27FC236}">
                <a16:creationId xmlns:a16="http://schemas.microsoft.com/office/drawing/2014/main" id="{A914DBA6-A8F4-EE76-2DD0-A9BD2AB7359E}"/>
              </a:ext>
            </a:extLst>
          </p:cNvPr>
          <p:cNvPicPr>
            <a:picLocks noChangeAspect="1"/>
          </p:cNvPicPr>
          <p:nvPr/>
        </p:nvPicPr>
        <p:blipFill>
          <a:blip r:embed="rId2"/>
          <a:stretch>
            <a:fillRect/>
          </a:stretch>
        </p:blipFill>
        <p:spPr>
          <a:xfrm>
            <a:off x="3130424" y="3429000"/>
            <a:ext cx="6737475" cy="2882900"/>
          </a:xfrm>
          <a:prstGeom prst="rect">
            <a:avLst/>
          </a:prstGeom>
        </p:spPr>
      </p:pic>
    </p:spTree>
    <p:extLst>
      <p:ext uri="{BB962C8B-B14F-4D97-AF65-F5344CB8AC3E}">
        <p14:creationId xmlns:p14="http://schemas.microsoft.com/office/powerpoint/2010/main" val="2411139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98F3D-E209-CE84-D0C9-220DC65E1648}"/>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6EDFC4D5-BF48-C903-75B4-F0F782CCBE0E}"/>
              </a:ext>
            </a:extLst>
          </p:cNvPr>
          <p:cNvSpPr>
            <a:spLocks noGrp="1"/>
          </p:cNvSpPr>
          <p:nvPr>
            <p:ph idx="1"/>
          </p:nvPr>
        </p:nvSpPr>
        <p:spPr/>
        <p:txBody>
          <a:bodyPr/>
          <a:lstStyle/>
          <a:p>
            <a:pPr marL="342900" lvl="0" indent="-342900">
              <a:lnSpc>
                <a:spcPct val="107000"/>
              </a:lnSpc>
              <a:buFont typeface="Wingdings" panose="05000000000000000000" pitchFamily="2" charset="2"/>
              <a:buChar char=""/>
            </a:pPr>
            <a:r>
              <a:rPr lang="en-IN" kern="100" dirty="0">
                <a:effectLst/>
                <a:latin typeface="+mj-lt"/>
                <a:ea typeface="Calibri" panose="020F0502020204030204" pitchFamily="34" charset="0"/>
                <a:cs typeface="Mangal" panose="02040503050203030202" pitchFamily="18" charset="0"/>
              </a:rPr>
              <a:t>The workflow is named </a:t>
            </a:r>
            <a:r>
              <a:rPr lang="en-IN" b="1" kern="100" dirty="0">
                <a:effectLst/>
                <a:latin typeface="+mj-lt"/>
                <a:ea typeface="Calibri" panose="020F0502020204030204" pitchFamily="34" charset="0"/>
                <a:cs typeface="Mangal" panose="02040503050203030202" pitchFamily="18" charset="0"/>
              </a:rPr>
              <a:t>delay-example</a:t>
            </a:r>
            <a:r>
              <a:rPr lang="en-IN" kern="100" dirty="0">
                <a:effectLst/>
                <a:latin typeface="+mj-lt"/>
                <a:ea typeface="Calibri" panose="020F0502020204030204" pitchFamily="34" charset="0"/>
                <a:cs typeface="Mangal" panose="02040503050203030202" pitchFamily="18" charset="0"/>
              </a:rPr>
              <a:t> and belongs to the </a:t>
            </a:r>
            <a:r>
              <a:rPr lang="en-IN" b="1" kern="100" dirty="0" err="1">
                <a:effectLst/>
                <a:latin typeface="+mj-lt"/>
                <a:ea typeface="Calibri" panose="020F0502020204030204" pitchFamily="34" charset="0"/>
                <a:cs typeface="Mangal" panose="02040503050203030202" pitchFamily="18" charset="0"/>
              </a:rPr>
              <a:t>argo</a:t>
            </a:r>
            <a:r>
              <a:rPr lang="en-IN" kern="100" dirty="0">
                <a:effectLst/>
                <a:latin typeface="+mj-lt"/>
                <a:ea typeface="Calibri" panose="020F0502020204030204" pitchFamily="34" charset="0"/>
                <a:cs typeface="Mangal" panose="02040503050203030202" pitchFamily="18" charset="0"/>
              </a:rPr>
              <a:t> namespace.</a:t>
            </a:r>
          </a:p>
          <a:p>
            <a:pPr marL="342900" lvl="0" indent="-342900">
              <a:lnSpc>
                <a:spcPct val="107000"/>
              </a:lnSpc>
              <a:buFont typeface="Wingdings" panose="05000000000000000000" pitchFamily="2" charset="2"/>
              <a:buChar char=""/>
            </a:pPr>
            <a:r>
              <a:rPr lang="en-IN" kern="100" dirty="0">
                <a:effectLst/>
                <a:latin typeface="+mj-lt"/>
                <a:ea typeface="Calibri" panose="020F0502020204030204" pitchFamily="34" charset="0"/>
                <a:cs typeface="Mangal" panose="02040503050203030202" pitchFamily="18" charset="0"/>
              </a:rPr>
              <a:t>The </a:t>
            </a:r>
            <a:r>
              <a:rPr lang="en-IN" kern="100" dirty="0" err="1">
                <a:effectLst/>
                <a:latin typeface="+mj-lt"/>
                <a:ea typeface="Calibri" panose="020F0502020204030204" pitchFamily="34" charset="0"/>
                <a:cs typeface="Mangal" panose="02040503050203030202" pitchFamily="18" charset="0"/>
              </a:rPr>
              <a:t>entrypoint</a:t>
            </a:r>
            <a:r>
              <a:rPr lang="en-IN" kern="100" dirty="0">
                <a:effectLst/>
                <a:latin typeface="+mj-lt"/>
                <a:ea typeface="Calibri" panose="020F0502020204030204" pitchFamily="34" charset="0"/>
                <a:cs typeface="Mangal" panose="02040503050203030202" pitchFamily="18" charset="0"/>
              </a:rPr>
              <a:t> is set to </a:t>
            </a:r>
            <a:r>
              <a:rPr lang="en-IN" b="1" kern="100" dirty="0">
                <a:effectLst/>
                <a:latin typeface="+mj-lt"/>
                <a:ea typeface="Calibri" panose="020F0502020204030204" pitchFamily="34" charset="0"/>
                <a:cs typeface="Mangal" panose="02040503050203030202" pitchFamily="18" charset="0"/>
              </a:rPr>
              <a:t>delay</a:t>
            </a:r>
            <a:r>
              <a:rPr lang="en-IN" kern="100" dirty="0">
                <a:effectLst/>
                <a:latin typeface="+mj-lt"/>
                <a:ea typeface="Calibri" panose="020F0502020204030204" pitchFamily="34" charset="0"/>
                <a:cs typeface="Mangal" panose="02040503050203030202" pitchFamily="18" charset="0"/>
              </a:rPr>
              <a:t>, which refers to the suspend template named </a:t>
            </a:r>
            <a:r>
              <a:rPr lang="en-IN" b="1" kern="100" dirty="0">
                <a:effectLst/>
                <a:latin typeface="+mj-lt"/>
                <a:ea typeface="Calibri" panose="020F0502020204030204" pitchFamily="34" charset="0"/>
                <a:cs typeface="Mangal" panose="02040503050203030202" pitchFamily="18" charset="0"/>
              </a:rPr>
              <a:t>delay</a:t>
            </a:r>
            <a:r>
              <a:rPr lang="en-IN" kern="100" dirty="0">
                <a:effectLst/>
                <a:latin typeface="+mj-lt"/>
                <a:ea typeface="Calibri" panose="020F0502020204030204" pitchFamily="34" charset="0"/>
                <a:cs typeface="Mangal" panose="02040503050203030202" pitchFamily="18" charset="0"/>
              </a:rPr>
              <a:t>.</a:t>
            </a:r>
          </a:p>
          <a:p>
            <a:pPr marL="342900" lvl="0" indent="-342900">
              <a:lnSpc>
                <a:spcPct val="107000"/>
              </a:lnSpc>
              <a:buFont typeface="Wingdings" panose="05000000000000000000" pitchFamily="2" charset="2"/>
              <a:buChar char=""/>
            </a:pPr>
            <a:r>
              <a:rPr lang="en-IN" kern="100" dirty="0">
                <a:effectLst/>
                <a:latin typeface="+mj-lt"/>
                <a:ea typeface="Calibri" panose="020F0502020204030204" pitchFamily="34" charset="0"/>
                <a:cs typeface="Mangal" panose="02040503050203030202" pitchFamily="18" charset="0"/>
              </a:rPr>
              <a:t>There is one template defined (</a:t>
            </a:r>
            <a:r>
              <a:rPr lang="en-IN" b="1" kern="100" dirty="0">
                <a:effectLst/>
                <a:latin typeface="+mj-lt"/>
                <a:ea typeface="Calibri" panose="020F0502020204030204" pitchFamily="34" charset="0"/>
                <a:cs typeface="Mangal" panose="02040503050203030202" pitchFamily="18" charset="0"/>
              </a:rPr>
              <a:t>delay</a:t>
            </a:r>
            <a:r>
              <a:rPr lang="en-IN" kern="100" dirty="0">
                <a:effectLst/>
                <a:latin typeface="+mj-lt"/>
                <a:ea typeface="Calibri" panose="020F0502020204030204" pitchFamily="34" charset="0"/>
                <a:cs typeface="Mangal" panose="02040503050203030202" pitchFamily="18" charset="0"/>
              </a:rPr>
              <a:t>) that uses the </a:t>
            </a:r>
            <a:r>
              <a:rPr lang="en-IN" b="1" kern="100" dirty="0">
                <a:effectLst/>
                <a:latin typeface="+mj-lt"/>
                <a:ea typeface="Calibri" panose="020F0502020204030204" pitchFamily="34" charset="0"/>
                <a:cs typeface="Mangal" panose="02040503050203030202" pitchFamily="18" charset="0"/>
              </a:rPr>
              <a:t>suspend</a:t>
            </a:r>
            <a:r>
              <a:rPr lang="en-IN" kern="100" dirty="0">
                <a:effectLst/>
                <a:latin typeface="+mj-lt"/>
                <a:ea typeface="Calibri" panose="020F0502020204030204" pitchFamily="34" charset="0"/>
                <a:cs typeface="Mangal" panose="02040503050203030202" pitchFamily="18" charset="0"/>
              </a:rPr>
              <a:t> type to pause the workflow execution for 20 seconds.</a:t>
            </a:r>
          </a:p>
          <a:p>
            <a:pPr marL="342900" lvl="0" indent="-342900">
              <a:lnSpc>
                <a:spcPct val="107000"/>
              </a:lnSpc>
              <a:spcAft>
                <a:spcPts val="800"/>
              </a:spcAft>
              <a:buFont typeface="Wingdings" panose="05000000000000000000" pitchFamily="2" charset="2"/>
              <a:buChar char=""/>
            </a:pPr>
            <a:r>
              <a:rPr lang="en-IN" kern="100" dirty="0">
                <a:effectLst/>
                <a:latin typeface="+mj-lt"/>
                <a:ea typeface="Calibri" panose="020F0502020204030204" pitchFamily="34" charset="0"/>
                <a:cs typeface="Mangal" panose="02040503050203030202" pitchFamily="18" charset="0"/>
              </a:rPr>
              <a:t>The </a:t>
            </a:r>
            <a:r>
              <a:rPr lang="en-IN" b="1" kern="100" dirty="0">
                <a:effectLst/>
                <a:latin typeface="+mj-lt"/>
                <a:ea typeface="Calibri" panose="020F0502020204030204" pitchFamily="34" charset="0"/>
                <a:cs typeface="Mangal" panose="02040503050203030202" pitchFamily="18" charset="0"/>
              </a:rPr>
              <a:t>duration</a:t>
            </a:r>
            <a:r>
              <a:rPr lang="en-IN" kern="100" dirty="0">
                <a:effectLst/>
                <a:latin typeface="+mj-lt"/>
                <a:ea typeface="Calibri" panose="020F0502020204030204" pitchFamily="34" charset="0"/>
                <a:cs typeface="Mangal" panose="02040503050203030202" pitchFamily="18" charset="0"/>
              </a:rPr>
              <a:t> field is set to </a:t>
            </a:r>
            <a:r>
              <a:rPr lang="en-IN" b="1" kern="100" dirty="0">
                <a:effectLst/>
                <a:latin typeface="+mj-lt"/>
                <a:ea typeface="Calibri" panose="020F0502020204030204" pitchFamily="34" charset="0"/>
                <a:cs typeface="Mangal" panose="02040503050203030202" pitchFamily="18" charset="0"/>
              </a:rPr>
              <a:t>"20s"</a:t>
            </a:r>
            <a:r>
              <a:rPr lang="en-IN" kern="100" dirty="0">
                <a:effectLst/>
                <a:latin typeface="+mj-lt"/>
                <a:ea typeface="Calibri" panose="020F0502020204030204" pitchFamily="34" charset="0"/>
                <a:cs typeface="Mangal" panose="02040503050203030202" pitchFamily="18" charset="0"/>
              </a:rPr>
              <a:t> to specify the duration of the suspension</a:t>
            </a:r>
            <a:r>
              <a:rPr lang="en-IN" sz="1800" kern="100" dirty="0">
                <a:effectLst/>
                <a:latin typeface="Calibri Light" panose="020F0302020204030204" pitchFamily="34" charset="0"/>
                <a:ea typeface="Calibri" panose="020F0502020204030204" pitchFamily="34" charset="0"/>
                <a:cs typeface="Mangal" panose="02040503050203030202" pitchFamily="18" charset="0"/>
              </a:rPr>
              <a:t>.</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1415940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4E836-1D56-1043-EBD7-056AA0935BD4}"/>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508EEC4F-5436-E619-D140-DDCC2742EAF4}"/>
              </a:ext>
            </a:extLst>
          </p:cNvPr>
          <p:cNvSpPr>
            <a:spLocks noGrp="1"/>
          </p:cNvSpPr>
          <p:nvPr>
            <p:ph idx="1"/>
          </p:nvPr>
        </p:nvSpPr>
        <p:spPr/>
        <p:txBody>
          <a:bodyPr/>
          <a:lstStyle/>
          <a:p>
            <a:r>
              <a:rPr lang="en-IN" dirty="0">
                <a:latin typeface="+mj-lt"/>
              </a:rPr>
              <a:t>Argo Events</a:t>
            </a:r>
          </a:p>
          <a:p>
            <a:r>
              <a:rPr lang="en-IN" dirty="0">
                <a:latin typeface="+mj-lt"/>
              </a:rPr>
              <a:t>Event Source</a:t>
            </a:r>
          </a:p>
          <a:p>
            <a:r>
              <a:rPr lang="en-IN" dirty="0">
                <a:latin typeface="+mj-lt"/>
              </a:rPr>
              <a:t>Event Bus</a:t>
            </a:r>
          </a:p>
          <a:p>
            <a:r>
              <a:rPr lang="en-IN" dirty="0">
                <a:latin typeface="+mj-lt"/>
              </a:rPr>
              <a:t>Trigger</a:t>
            </a:r>
          </a:p>
          <a:p>
            <a:r>
              <a:rPr lang="en-IN" dirty="0">
                <a:latin typeface="+mj-lt"/>
              </a:rPr>
              <a:t>Sensors</a:t>
            </a:r>
          </a:p>
          <a:p>
            <a:r>
              <a:rPr lang="en-IN" dirty="0">
                <a:latin typeface="+mj-lt"/>
              </a:rPr>
              <a:t>Project with git source</a:t>
            </a:r>
          </a:p>
          <a:p>
            <a:r>
              <a:rPr lang="en-IN" dirty="0">
                <a:latin typeface="+mj-lt"/>
              </a:rPr>
              <a:t>S3 update</a:t>
            </a:r>
          </a:p>
        </p:txBody>
      </p:sp>
    </p:spTree>
    <p:extLst>
      <p:ext uri="{BB962C8B-B14F-4D97-AF65-F5344CB8AC3E}">
        <p14:creationId xmlns:p14="http://schemas.microsoft.com/office/powerpoint/2010/main" val="2303828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47ED5C-95F2-44A2-F0A5-62BE93873D38}"/>
              </a:ext>
            </a:extLst>
          </p:cNvPr>
          <p:cNvPicPr>
            <a:picLocks noChangeAspect="1"/>
          </p:cNvPicPr>
          <p:nvPr/>
        </p:nvPicPr>
        <p:blipFill>
          <a:blip r:embed="rId2"/>
          <a:stretch>
            <a:fillRect/>
          </a:stretch>
        </p:blipFill>
        <p:spPr>
          <a:xfrm>
            <a:off x="1619047" y="1180994"/>
            <a:ext cx="8617153" cy="4826106"/>
          </a:xfrm>
          <a:prstGeom prst="rect">
            <a:avLst/>
          </a:prstGeom>
        </p:spPr>
      </p:pic>
    </p:spTree>
    <p:extLst>
      <p:ext uri="{BB962C8B-B14F-4D97-AF65-F5344CB8AC3E}">
        <p14:creationId xmlns:p14="http://schemas.microsoft.com/office/powerpoint/2010/main" val="3074749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796C80-0169-A823-2684-989D8243D9F9}"/>
              </a:ext>
            </a:extLst>
          </p:cNvPr>
          <p:cNvPicPr>
            <a:picLocks noChangeAspect="1"/>
          </p:cNvPicPr>
          <p:nvPr/>
        </p:nvPicPr>
        <p:blipFill>
          <a:blip r:embed="rId2"/>
          <a:stretch>
            <a:fillRect/>
          </a:stretch>
        </p:blipFill>
        <p:spPr>
          <a:xfrm>
            <a:off x="710611" y="1066682"/>
            <a:ext cx="11455989" cy="5029318"/>
          </a:xfrm>
          <a:prstGeom prst="rect">
            <a:avLst/>
          </a:prstGeom>
        </p:spPr>
      </p:pic>
    </p:spTree>
    <p:extLst>
      <p:ext uri="{BB962C8B-B14F-4D97-AF65-F5344CB8AC3E}">
        <p14:creationId xmlns:p14="http://schemas.microsoft.com/office/powerpoint/2010/main" val="33079209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116C3-462A-C1C1-D9BC-CF1E310332E4}"/>
              </a:ext>
            </a:extLst>
          </p:cNvPr>
          <p:cNvSpPr>
            <a:spLocks noGrp="1"/>
          </p:cNvSpPr>
          <p:nvPr>
            <p:ph type="title"/>
          </p:nvPr>
        </p:nvSpPr>
        <p:spPr/>
        <p:txBody>
          <a:bodyPr/>
          <a:lstStyle/>
          <a:p>
            <a:r>
              <a:rPr lang="en-IN" dirty="0"/>
              <a:t>Lab 7</a:t>
            </a:r>
          </a:p>
        </p:txBody>
      </p:sp>
      <p:sp>
        <p:nvSpPr>
          <p:cNvPr id="3" name="Content Placeholder 2">
            <a:extLst>
              <a:ext uri="{FF2B5EF4-FFF2-40B4-BE49-F238E27FC236}">
                <a16:creationId xmlns:a16="http://schemas.microsoft.com/office/drawing/2014/main" id="{F1856128-0FAA-7FEE-025A-E5F0A4BE0A4C}"/>
              </a:ext>
            </a:extLst>
          </p:cNvPr>
          <p:cNvSpPr>
            <a:spLocks noGrp="1"/>
          </p:cNvSpPr>
          <p:nvPr>
            <p:ph idx="1"/>
          </p:nvPr>
        </p:nvSpPr>
        <p:spPr/>
        <p:txBody>
          <a:bodyPr/>
          <a:lstStyle/>
          <a:p>
            <a:r>
              <a:rPr lang="pt-BR" dirty="0"/>
              <a:t>argo submit wf1.yaml -n argo</a:t>
            </a:r>
          </a:p>
          <a:p>
            <a:r>
              <a:rPr lang="en-US" dirty="0"/>
              <a:t> </a:t>
            </a:r>
            <a:r>
              <a:rPr lang="en-US" dirty="0" err="1"/>
              <a:t>argo</a:t>
            </a:r>
            <a:r>
              <a:rPr lang="en-US" dirty="0"/>
              <a:t> watch delay-example-training  -n </a:t>
            </a:r>
            <a:r>
              <a:rPr lang="en-US" dirty="0" err="1"/>
              <a:t>argo</a:t>
            </a:r>
            <a:endParaRPr lang="pt-BR" dirty="0"/>
          </a:p>
          <a:p>
            <a:r>
              <a:rPr lang="en-US" dirty="0" err="1"/>
              <a:t>kubectl</a:t>
            </a:r>
            <a:r>
              <a:rPr lang="en-US" dirty="0"/>
              <a:t>  describe </a:t>
            </a:r>
            <a:r>
              <a:rPr lang="en-US" dirty="0" err="1"/>
              <a:t>wf</a:t>
            </a:r>
            <a:r>
              <a:rPr lang="en-US" dirty="0"/>
              <a:t> delay-example-training  -n </a:t>
            </a:r>
            <a:r>
              <a:rPr lang="en-US" dirty="0" err="1"/>
              <a:t>argo</a:t>
            </a:r>
            <a:endParaRPr lang="pt-BR" dirty="0"/>
          </a:p>
          <a:p>
            <a:r>
              <a:rPr lang="en-IN" dirty="0">
                <a:hlinkClick r:id="rId2"/>
              </a:rPr>
              <a:t>https://github.com/amitopenwriteup/argowf-labs/blob/main/lab7-wf.yaml</a:t>
            </a:r>
            <a:endParaRPr lang="pt-BR" dirty="0"/>
          </a:p>
          <a:p>
            <a:endParaRPr lang="en-IN" dirty="0"/>
          </a:p>
        </p:txBody>
      </p:sp>
    </p:spTree>
    <p:extLst>
      <p:ext uri="{BB962C8B-B14F-4D97-AF65-F5344CB8AC3E}">
        <p14:creationId xmlns:p14="http://schemas.microsoft.com/office/powerpoint/2010/main" val="2069523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68785-DB46-E5E1-FBB7-6C5BA67BA78C}"/>
              </a:ext>
            </a:extLst>
          </p:cNvPr>
          <p:cNvSpPr>
            <a:spLocks noGrp="1"/>
          </p:cNvSpPr>
          <p:nvPr>
            <p:ph type="title"/>
          </p:nvPr>
        </p:nvSpPr>
        <p:spPr/>
        <p:txBody>
          <a:bodyPr/>
          <a:lstStyle/>
          <a:p>
            <a:r>
              <a:rPr lang="en-IN" dirty="0"/>
              <a:t>Template Steps</a:t>
            </a:r>
          </a:p>
        </p:txBody>
      </p:sp>
      <p:sp>
        <p:nvSpPr>
          <p:cNvPr id="3" name="Content Placeholder 2">
            <a:extLst>
              <a:ext uri="{FF2B5EF4-FFF2-40B4-BE49-F238E27FC236}">
                <a16:creationId xmlns:a16="http://schemas.microsoft.com/office/drawing/2014/main" id="{06AC16AF-ED57-7359-7C1D-335BDE2934AA}"/>
              </a:ext>
            </a:extLst>
          </p:cNvPr>
          <p:cNvSpPr>
            <a:spLocks noGrp="1"/>
          </p:cNvSpPr>
          <p:nvPr>
            <p:ph idx="1"/>
          </p:nvPr>
        </p:nvSpPr>
        <p:spPr/>
        <p:txBody>
          <a:bodyPr>
            <a:normAutofit fontScale="62500" lnSpcReduction="20000"/>
          </a:bodyPr>
          <a:lstStyle/>
          <a:p>
            <a:pPr marL="0" indent="0">
              <a:lnSpc>
                <a:spcPct val="107000"/>
              </a:lnSpc>
              <a:spcAft>
                <a:spcPts val="800"/>
              </a:spcAft>
              <a:buNone/>
            </a:pPr>
            <a:r>
              <a:rPr lang="en-IN" sz="3200" kern="100" dirty="0">
                <a:solidFill>
                  <a:srgbClr val="0D0D0D"/>
                </a:solidFill>
                <a:effectLst/>
                <a:highlight>
                  <a:srgbClr val="FFFFFF"/>
                </a:highlight>
                <a:latin typeface="+mj-lt"/>
                <a:ea typeface="Calibri" panose="020F0502020204030204" pitchFamily="34" charset="0"/>
                <a:cs typeface="Mangal" panose="02040503050203030202" pitchFamily="18" charset="0"/>
              </a:rPr>
              <a:t>A "steps" template in Argo Workflow is like a series of instructions where you can define tasks to be performed in a specific order.</a:t>
            </a:r>
            <a:endParaRPr lang="en-IN" sz="3200" kern="100" dirty="0">
              <a:effectLst/>
              <a:latin typeface="+mj-lt"/>
              <a:ea typeface="Calibri" panose="020F0502020204030204" pitchFamily="34" charset="0"/>
              <a:cs typeface="Mangal" panose="02040503050203030202" pitchFamily="18" charset="0"/>
            </a:endParaRPr>
          </a:p>
          <a:p>
            <a:pPr marL="0" indent="0">
              <a:lnSpc>
                <a:spcPct val="107000"/>
              </a:lnSpc>
              <a:spcAft>
                <a:spcPts val="800"/>
              </a:spcAft>
              <a:buNone/>
            </a:pPr>
            <a:r>
              <a:rPr lang="en-IN" sz="2600" kern="0" dirty="0">
                <a:effectLst/>
                <a:latin typeface="+mj-lt"/>
                <a:ea typeface="Times New Roman" panose="02020603050405020304" pitchFamily="18" charset="0"/>
                <a:cs typeface="Mangal" panose="02040503050203030202" pitchFamily="18" charset="0"/>
              </a:rPr>
              <a:t>-</a:t>
            </a:r>
            <a:r>
              <a:rPr lang="en-IN" sz="2600" kern="0" dirty="0">
                <a:solidFill>
                  <a:srgbClr val="36464E"/>
                </a:solidFill>
                <a:effectLst/>
                <a:latin typeface="+mj-lt"/>
                <a:ea typeface="Times New Roman" panose="02020603050405020304" pitchFamily="18" charset="0"/>
                <a:cs typeface="Mangal" panose="02040503050203030202" pitchFamily="18" charset="0"/>
              </a:rPr>
              <a:t> </a:t>
            </a:r>
            <a:r>
              <a:rPr lang="en-IN" sz="2600" kern="0" dirty="0">
                <a:effectLst/>
                <a:latin typeface="+mj-lt"/>
                <a:ea typeface="Times New Roman" panose="02020603050405020304" pitchFamily="18" charset="0"/>
                <a:cs typeface="Mangal" panose="02040503050203030202" pitchFamily="18" charset="0"/>
              </a:rPr>
              <a:t>name:</a:t>
            </a:r>
            <a:r>
              <a:rPr lang="en-IN" sz="2600" kern="0" dirty="0">
                <a:solidFill>
                  <a:srgbClr val="36464E"/>
                </a:solidFill>
                <a:effectLst/>
                <a:latin typeface="+mj-lt"/>
                <a:ea typeface="Times New Roman" panose="02020603050405020304" pitchFamily="18" charset="0"/>
                <a:cs typeface="Mangal" panose="02040503050203030202" pitchFamily="18" charset="0"/>
              </a:rPr>
              <a:t> </a:t>
            </a:r>
            <a:r>
              <a:rPr lang="en-IN" sz="2600" kern="0" dirty="0">
                <a:effectLst/>
                <a:latin typeface="+mj-lt"/>
                <a:ea typeface="Times New Roman" panose="02020603050405020304" pitchFamily="18" charset="0"/>
                <a:cs typeface="Mangal" panose="02040503050203030202" pitchFamily="18" charset="0"/>
              </a:rPr>
              <a:t>hello-hello-hello</a:t>
            </a:r>
            <a:endParaRPr lang="en-IN" sz="2600" kern="100" dirty="0">
              <a:effectLst/>
              <a:latin typeface="+mj-lt"/>
              <a:ea typeface="Calibri" panose="020F0502020204030204" pitchFamily="34" charset="0"/>
              <a:cs typeface="Mangal" panose="02040503050203030202" pitchFamily="18" charset="0"/>
            </a:endParaRPr>
          </a:p>
          <a:p>
            <a:pPr marL="0" indent="0">
              <a:lnSpc>
                <a:spcPct val="107000"/>
              </a:lnSpc>
              <a:spcAft>
                <a:spcPts val="800"/>
              </a:spcAft>
              <a:buNone/>
            </a:pPr>
            <a:r>
              <a:rPr lang="en-IN" sz="2600" kern="0" dirty="0">
                <a:solidFill>
                  <a:srgbClr val="36464E"/>
                </a:solidFill>
                <a:effectLst/>
                <a:latin typeface="+mj-lt"/>
                <a:ea typeface="Times New Roman" panose="02020603050405020304" pitchFamily="18" charset="0"/>
                <a:cs typeface="Mangal" panose="02040503050203030202" pitchFamily="18" charset="0"/>
              </a:rPr>
              <a:t>    </a:t>
            </a:r>
            <a:r>
              <a:rPr lang="en-IN" sz="2600" kern="0" dirty="0">
                <a:effectLst/>
                <a:latin typeface="+mj-lt"/>
                <a:ea typeface="Times New Roman" panose="02020603050405020304" pitchFamily="18" charset="0"/>
                <a:cs typeface="Mangal" panose="02040503050203030202" pitchFamily="18" charset="0"/>
              </a:rPr>
              <a:t>steps:</a:t>
            </a:r>
            <a:endParaRPr lang="en-IN" sz="2600" kern="100" dirty="0">
              <a:effectLst/>
              <a:latin typeface="+mj-lt"/>
              <a:ea typeface="Calibri" panose="020F0502020204030204" pitchFamily="34" charset="0"/>
              <a:cs typeface="Mangal" panose="02040503050203030202" pitchFamily="18" charset="0"/>
            </a:endParaRPr>
          </a:p>
          <a:p>
            <a:pPr marL="0" indent="0">
              <a:lnSpc>
                <a:spcPct val="107000"/>
              </a:lnSpc>
              <a:spcAft>
                <a:spcPts val="800"/>
              </a:spcAft>
              <a:buNone/>
            </a:pPr>
            <a:r>
              <a:rPr lang="en-IN" sz="2600" kern="0" dirty="0">
                <a:solidFill>
                  <a:srgbClr val="36464E"/>
                </a:solidFill>
                <a:effectLst/>
                <a:latin typeface="+mj-lt"/>
                <a:ea typeface="Times New Roman" panose="02020603050405020304" pitchFamily="18" charset="0"/>
                <a:cs typeface="Mangal" panose="02040503050203030202" pitchFamily="18" charset="0"/>
              </a:rPr>
              <a:t>    </a:t>
            </a:r>
            <a:r>
              <a:rPr lang="en-IN" sz="2600" kern="0" dirty="0">
                <a:effectLst/>
                <a:latin typeface="+mj-lt"/>
                <a:ea typeface="Times New Roman" panose="02020603050405020304" pitchFamily="18" charset="0"/>
                <a:cs typeface="Mangal" panose="02040503050203030202" pitchFamily="18" charset="0"/>
              </a:rPr>
              <a:t>-</a:t>
            </a:r>
            <a:r>
              <a:rPr lang="en-IN" sz="2600" kern="0" dirty="0">
                <a:solidFill>
                  <a:srgbClr val="36464E"/>
                </a:solidFill>
                <a:effectLst/>
                <a:latin typeface="+mj-lt"/>
                <a:ea typeface="Times New Roman" panose="02020603050405020304" pitchFamily="18" charset="0"/>
                <a:cs typeface="Mangal" panose="02040503050203030202" pitchFamily="18" charset="0"/>
              </a:rPr>
              <a:t> </a:t>
            </a:r>
            <a:r>
              <a:rPr lang="en-IN" sz="2600" kern="0" dirty="0">
                <a:effectLst/>
                <a:latin typeface="+mj-lt"/>
                <a:ea typeface="Times New Roman" panose="02020603050405020304" pitchFamily="18" charset="0"/>
                <a:cs typeface="Mangal" panose="02040503050203030202" pitchFamily="18" charset="0"/>
              </a:rPr>
              <a:t>-</a:t>
            </a:r>
            <a:r>
              <a:rPr lang="en-IN" sz="2600" kern="0" dirty="0">
                <a:solidFill>
                  <a:srgbClr val="36464E"/>
                </a:solidFill>
                <a:effectLst/>
                <a:latin typeface="+mj-lt"/>
                <a:ea typeface="Times New Roman" panose="02020603050405020304" pitchFamily="18" charset="0"/>
                <a:cs typeface="Mangal" panose="02040503050203030202" pitchFamily="18" charset="0"/>
              </a:rPr>
              <a:t> </a:t>
            </a:r>
            <a:r>
              <a:rPr lang="en-IN" sz="2600" kern="0" dirty="0">
                <a:effectLst/>
                <a:latin typeface="+mj-lt"/>
                <a:ea typeface="Times New Roman" panose="02020603050405020304" pitchFamily="18" charset="0"/>
                <a:cs typeface="Mangal" panose="02040503050203030202" pitchFamily="18" charset="0"/>
              </a:rPr>
              <a:t>name:</a:t>
            </a:r>
            <a:r>
              <a:rPr lang="en-IN" sz="2600" kern="0" dirty="0">
                <a:solidFill>
                  <a:srgbClr val="36464E"/>
                </a:solidFill>
                <a:effectLst/>
                <a:latin typeface="+mj-lt"/>
                <a:ea typeface="Times New Roman" panose="02020603050405020304" pitchFamily="18" charset="0"/>
                <a:cs typeface="Mangal" panose="02040503050203030202" pitchFamily="18" charset="0"/>
              </a:rPr>
              <a:t> </a:t>
            </a:r>
            <a:r>
              <a:rPr lang="en-IN" sz="2600" kern="0" dirty="0">
                <a:effectLst/>
                <a:latin typeface="+mj-lt"/>
                <a:ea typeface="Times New Roman" panose="02020603050405020304" pitchFamily="18" charset="0"/>
                <a:cs typeface="Mangal" panose="02040503050203030202" pitchFamily="18" charset="0"/>
              </a:rPr>
              <a:t>step1</a:t>
            </a:r>
            <a:endParaRPr lang="en-IN" sz="2600" kern="100" dirty="0">
              <a:effectLst/>
              <a:latin typeface="+mj-lt"/>
              <a:ea typeface="Calibri" panose="020F0502020204030204" pitchFamily="34" charset="0"/>
              <a:cs typeface="Mangal" panose="02040503050203030202" pitchFamily="18" charset="0"/>
            </a:endParaRPr>
          </a:p>
          <a:p>
            <a:pPr marL="0" indent="0">
              <a:lnSpc>
                <a:spcPct val="107000"/>
              </a:lnSpc>
              <a:spcAft>
                <a:spcPts val="800"/>
              </a:spcAft>
              <a:buNone/>
            </a:pPr>
            <a:r>
              <a:rPr lang="en-IN" sz="2600" kern="0" dirty="0">
                <a:solidFill>
                  <a:srgbClr val="36464E"/>
                </a:solidFill>
                <a:effectLst/>
                <a:latin typeface="+mj-lt"/>
                <a:ea typeface="Times New Roman" panose="02020603050405020304" pitchFamily="18" charset="0"/>
                <a:cs typeface="Mangal" panose="02040503050203030202" pitchFamily="18" charset="0"/>
              </a:rPr>
              <a:t>        </a:t>
            </a:r>
            <a:r>
              <a:rPr lang="en-IN" sz="2600" kern="0" dirty="0">
                <a:effectLst/>
                <a:latin typeface="+mj-lt"/>
                <a:ea typeface="Times New Roman" panose="02020603050405020304" pitchFamily="18" charset="0"/>
                <a:cs typeface="Mangal" panose="02040503050203030202" pitchFamily="18" charset="0"/>
              </a:rPr>
              <a:t>template:</a:t>
            </a:r>
            <a:r>
              <a:rPr lang="en-IN" sz="2600" kern="0" dirty="0">
                <a:solidFill>
                  <a:srgbClr val="36464E"/>
                </a:solidFill>
                <a:effectLst/>
                <a:latin typeface="+mj-lt"/>
                <a:ea typeface="Times New Roman" panose="02020603050405020304" pitchFamily="18" charset="0"/>
                <a:cs typeface="Mangal" panose="02040503050203030202" pitchFamily="18" charset="0"/>
              </a:rPr>
              <a:t> </a:t>
            </a:r>
            <a:r>
              <a:rPr lang="en-IN" sz="2600" kern="0" dirty="0">
                <a:effectLst/>
                <a:latin typeface="+mj-lt"/>
                <a:ea typeface="Times New Roman" panose="02020603050405020304" pitchFamily="18" charset="0"/>
                <a:cs typeface="Mangal" panose="02040503050203030202" pitchFamily="18" charset="0"/>
              </a:rPr>
              <a:t>prepare-data</a:t>
            </a:r>
            <a:endParaRPr lang="en-IN" sz="2600" kern="100" dirty="0">
              <a:effectLst/>
              <a:latin typeface="+mj-lt"/>
              <a:ea typeface="Calibri" panose="020F0502020204030204" pitchFamily="34" charset="0"/>
              <a:cs typeface="Mangal" panose="02040503050203030202" pitchFamily="18" charset="0"/>
            </a:endParaRPr>
          </a:p>
          <a:p>
            <a:pPr marL="0" indent="0">
              <a:lnSpc>
                <a:spcPct val="107000"/>
              </a:lnSpc>
              <a:spcAft>
                <a:spcPts val="800"/>
              </a:spcAft>
              <a:buNone/>
            </a:pPr>
            <a:r>
              <a:rPr lang="en-IN" sz="2600" kern="0" dirty="0">
                <a:solidFill>
                  <a:srgbClr val="36464E"/>
                </a:solidFill>
                <a:effectLst/>
                <a:latin typeface="+mj-lt"/>
                <a:ea typeface="Times New Roman" panose="02020603050405020304" pitchFamily="18" charset="0"/>
                <a:cs typeface="Mangal" panose="02040503050203030202" pitchFamily="18" charset="0"/>
              </a:rPr>
              <a:t>    </a:t>
            </a:r>
            <a:r>
              <a:rPr lang="en-IN" sz="2600" kern="0" dirty="0">
                <a:effectLst/>
                <a:latin typeface="+mj-lt"/>
                <a:ea typeface="Times New Roman" panose="02020603050405020304" pitchFamily="18" charset="0"/>
                <a:cs typeface="Mangal" panose="02040503050203030202" pitchFamily="18" charset="0"/>
              </a:rPr>
              <a:t>-</a:t>
            </a:r>
            <a:r>
              <a:rPr lang="en-IN" sz="2600" kern="0" dirty="0">
                <a:solidFill>
                  <a:srgbClr val="36464E"/>
                </a:solidFill>
                <a:effectLst/>
                <a:latin typeface="+mj-lt"/>
                <a:ea typeface="Times New Roman" panose="02020603050405020304" pitchFamily="18" charset="0"/>
                <a:cs typeface="Mangal" panose="02040503050203030202" pitchFamily="18" charset="0"/>
              </a:rPr>
              <a:t> </a:t>
            </a:r>
            <a:r>
              <a:rPr lang="en-IN" sz="2600" kern="0" dirty="0">
                <a:effectLst/>
                <a:latin typeface="+mj-lt"/>
                <a:ea typeface="Times New Roman" panose="02020603050405020304" pitchFamily="18" charset="0"/>
                <a:cs typeface="Mangal" panose="02040503050203030202" pitchFamily="18" charset="0"/>
              </a:rPr>
              <a:t>-</a:t>
            </a:r>
            <a:r>
              <a:rPr lang="en-IN" sz="2600" kern="0" dirty="0">
                <a:solidFill>
                  <a:srgbClr val="36464E"/>
                </a:solidFill>
                <a:effectLst/>
                <a:latin typeface="+mj-lt"/>
                <a:ea typeface="Times New Roman" panose="02020603050405020304" pitchFamily="18" charset="0"/>
                <a:cs typeface="Mangal" panose="02040503050203030202" pitchFamily="18" charset="0"/>
              </a:rPr>
              <a:t> </a:t>
            </a:r>
            <a:r>
              <a:rPr lang="en-IN" sz="2600" kern="0" dirty="0">
                <a:effectLst/>
                <a:latin typeface="+mj-lt"/>
                <a:ea typeface="Times New Roman" panose="02020603050405020304" pitchFamily="18" charset="0"/>
                <a:cs typeface="Mangal" panose="02040503050203030202" pitchFamily="18" charset="0"/>
              </a:rPr>
              <a:t>name:</a:t>
            </a:r>
            <a:r>
              <a:rPr lang="en-IN" sz="2600" kern="0" dirty="0">
                <a:solidFill>
                  <a:srgbClr val="36464E"/>
                </a:solidFill>
                <a:effectLst/>
                <a:latin typeface="+mj-lt"/>
                <a:ea typeface="Times New Roman" panose="02020603050405020304" pitchFamily="18" charset="0"/>
                <a:cs typeface="Mangal" panose="02040503050203030202" pitchFamily="18" charset="0"/>
              </a:rPr>
              <a:t> </a:t>
            </a:r>
            <a:r>
              <a:rPr lang="en-IN" sz="2600" kern="0" dirty="0">
                <a:effectLst/>
                <a:latin typeface="+mj-lt"/>
                <a:ea typeface="Times New Roman" panose="02020603050405020304" pitchFamily="18" charset="0"/>
                <a:cs typeface="Mangal" panose="02040503050203030202" pitchFamily="18" charset="0"/>
              </a:rPr>
              <a:t>step2a</a:t>
            </a:r>
            <a:endParaRPr lang="en-IN" sz="2600" kern="100" dirty="0">
              <a:effectLst/>
              <a:latin typeface="+mj-lt"/>
              <a:ea typeface="Calibri" panose="020F0502020204030204" pitchFamily="34" charset="0"/>
              <a:cs typeface="Mangal" panose="02040503050203030202" pitchFamily="18" charset="0"/>
            </a:endParaRPr>
          </a:p>
          <a:p>
            <a:pPr marL="0" indent="0">
              <a:lnSpc>
                <a:spcPct val="107000"/>
              </a:lnSpc>
              <a:spcAft>
                <a:spcPts val="800"/>
              </a:spcAft>
              <a:buNone/>
            </a:pPr>
            <a:r>
              <a:rPr lang="en-IN" sz="2600" kern="0" dirty="0">
                <a:solidFill>
                  <a:srgbClr val="36464E"/>
                </a:solidFill>
                <a:effectLst/>
                <a:latin typeface="+mj-lt"/>
                <a:ea typeface="Times New Roman" panose="02020603050405020304" pitchFamily="18" charset="0"/>
                <a:cs typeface="Mangal" panose="02040503050203030202" pitchFamily="18" charset="0"/>
              </a:rPr>
              <a:t>        </a:t>
            </a:r>
            <a:r>
              <a:rPr lang="en-IN" sz="2600" kern="0" dirty="0">
                <a:effectLst/>
                <a:latin typeface="+mj-lt"/>
                <a:ea typeface="Times New Roman" panose="02020603050405020304" pitchFamily="18" charset="0"/>
                <a:cs typeface="Mangal" panose="02040503050203030202" pitchFamily="18" charset="0"/>
              </a:rPr>
              <a:t>template:</a:t>
            </a:r>
            <a:r>
              <a:rPr lang="en-IN" sz="2600" kern="0" dirty="0">
                <a:solidFill>
                  <a:srgbClr val="36464E"/>
                </a:solidFill>
                <a:effectLst/>
                <a:latin typeface="+mj-lt"/>
                <a:ea typeface="Times New Roman" panose="02020603050405020304" pitchFamily="18" charset="0"/>
                <a:cs typeface="Mangal" panose="02040503050203030202" pitchFamily="18" charset="0"/>
              </a:rPr>
              <a:t> </a:t>
            </a:r>
            <a:r>
              <a:rPr lang="en-IN" sz="2600" kern="0" dirty="0">
                <a:effectLst/>
                <a:latin typeface="+mj-lt"/>
                <a:ea typeface="Times New Roman" panose="02020603050405020304" pitchFamily="18" charset="0"/>
                <a:cs typeface="Mangal" panose="02040503050203030202" pitchFamily="18" charset="0"/>
              </a:rPr>
              <a:t>run-data-first-half</a:t>
            </a:r>
            <a:endParaRPr lang="en-IN" sz="2600" kern="100" dirty="0">
              <a:effectLst/>
              <a:latin typeface="+mj-lt"/>
              <a:ea typeface="Calibri" panose="020F0502020204030204" pitchFamily="34" charset="0"/>
              <a:cs typeface="Mangal" panose="02040503050203030202" pitchFamily="18" charset="0"/>
            </a:endParaRPr>
          </a:p>
          <a:p>
            <a:pPr marL="0" indent="0">
              <a:lnSpc>
                <a:spcPct val="107000"/>
              </a:lnSpc>
              <a:spcAft>
                <a:spcPts val="800"/>
              </a:spcAft>
              <a:buNone/>
            </a:pPr>
            <a:r>
              <a:rPr lang="en-IN" sz="2600" kern="0" dirty="0">
                <a:solidFill>
                  <a:srgbClr val="36464E"/>
                </a:solidFill>
                <a:effectLst/>
                <a:latin typeface="+mj-lt"/>
                <a:ea typeface="Times New Roman" panose="02020603050405020304" pitchFamily="18" charset="0"/>
                <a:cs typeface="Mangal" panose="02040503050203030202" pitchFamily="18" charset="0"/>
              </a:rPr>
              <a:t>      </a:t>
            </a:r>
            <a:r>
              <a:rPr lang="en-IN" sz="2600" kern="0" dirty="0">
                <a:effectLst/>
                <a:latin typeface="+mj-lt"/>
                <a:ea typeface="Times New Roman" panose="02020603050405020304" pitchFamily="18" charset="0"/>
                <a:cs typeface="Mangal" panose="02040503050203030202" pitchFamily="18" charset="0"/>
              </a:rPr>
              <a:t>-</a:t>
            </a:r>
            <a:r>
              <a:rPr lang="en-IN" sz="2600" kern="0" dirty="0">
                <a:solidFill>
                  <a:srgbClr val="36464E"/>
                </a:solidFill>
                <a:effectLst/>
                <a:latin typeface="+mj-lt"/>
                <a:ea typeface="Times New Roman" panose="02020603050405020304" pitchFamily="18" charset="0"/>
                <a:cs typeface="Mangal" panose="02040503050203030202" pitchFamily="18" charset="0"/>
              </a:rPr>
              <a:t> </a:t>
            </a:r>
            <a:r>
              <a:rPr lang="en-IN" sz="2600" kern="0" dirty="0">
                <a:effectLst/>
                <a:latin typeface="+mj-lt"/>
                <a:ea typeface="Times New Roman" panose="02020603050405020304" pitchFamily="18" charset="0"/>
                <a:cs typeface="Mangal" panose="02040503050203030202" pitchFamily="18" charset="0"/>
              </a:rPr>
              <a:t>name:</a:t>
            </a:r>
            <a:r>
              <a:rPr lang="en-IN" sz="2600" kern="0" dirty="0">
                <a:solidFill>
                  <a:srgbClr val="36464E"/>
                </a:solidFill>
                <a:effectLst/>
                <a:latin typeface="+mj-lt"/>
                <a:ea typeface="Times New Roman" panose="02020603050405020304" pitchFamily="18" charset="0"/>
                <a:cs typeface="Mangal" panose="02040503050203030202" pitchFamily="18" charset="0"/>
              </a:rPr>
              <a:t> </a:t>
            </a:r>
            <a:r>
              <a:rPr lang="en-IN" sz="2600" kern="0" dirty="0">
                <a:effectLst/>
                <a:latin typeface="+mj-lt"/>
                <a:ea typeface="Times New Roman" panose="02020603050405020304" pitchFamily="18" charset="0"/>
                <a:cs typeface="Mangal" panose="02040503050203030202" pitchFamily="18" charset="0"/>
              </a:rPr>
              <a:t>step2b</a:t>
            </a:r>
            <a:endParaRPr lang="en-IN" sz="2600" kern="100" dirty="0">
              <a:effectLst/>
              <a:latin typeface="+mj-lt"/>
              <a:ea typeface="Calibri" panose="020F0502020204030204" pitchFamily="34" charset="0"/>
              <a:cs typeface="Mangal" panose="02040503050203030202" pitchFamily="18" charset="0"/>
            </a:endParaRPr>
          </a:p>
          <a:p>
            <a:pPr marL="0" indent="0">
              <a:lnSpc>
                <a:spcPct val="107000"/>
              </a:lnSpc>
              <a:spcAft>
                <a:spcPts val="800"/>
              </a:spcAft>
              <a:buNone/>
            </a:pPr>
            <a:r>
              <a:rPr lang="en-IN" sz="2600" kern="0" dirty="0">
                <a:solidFill>
                  <a:srgbClr val="36464E"/>
                </a:solidFill>
                <a:effectLst/>
                <a:latin typeface="+mj-lt"/>
                <a:ea typeface="Times New Roman" panose="02020603050405020304" pitchFamily="18" charset="0"/>
                <a:cs typeface="Mangal" panose="02040503050203030202" pitchFamily="18" charset="0"/>
              </a:rPr>
              <a:t>        </a:t>
            </a:r>
            <a:r>
              <a:rPr lang="en-IN" sz="2600" kern="0" dirty="0">
                <a:effectLst/>
                <a:latin typeface="+mj-lt"/>
                <a:ea typeface="Times New Roman" panose="02020603050405020304" pitchFamily="18" charset="0"/>
                <a:cs typeface="Mangal" panose="02040503050203030202" pitchFamily="18" charset="0"/>
              </a:rPr>
              <a:t>template:</a:t>
            </a:r>
            <a:r>
              <a:rPr lang="en-IN" sz="2600" kern="0" dirty="0">
                <a:solidFill>
                  <a:srgbClr val="36464E"/>
                </a:solidFill>
                <a:effectLst/>
                <a:latin typeface="+mj-lt"/>
                <a:ea typeface="Times New Roman" panose="02020603050405020304" pitchFamily="18" charset="0"/>
                <a:cs typeface="Mangal" panose="02040503050203030202" pitchFamily="18" charset="0"/>
              </a:rPr>
              <a:t> </a:t>
            </a:r>
            <a:r>
              <a:rPr lang="en-IN" sz="2600" kern="0" dirty="0">
                <a:effectLst/>
                <a:latin typeface="+mj-lt"/>
                <a:ea typeface="Times New Roman" panose="02020603050405020304" pitchFamily="18" charset="0"/>
                <a:cs typeface="Mangal" panose="02040503050203030202" pitchFamily="18" charset="0"/>
              </a:rPr>
              <a:t>run-data-second-half</a:t>
            </a:r>
            <a:endParaRPr lang="en-IN" sz="2600" kern="100" dirty="0">
              <a:effectLst/>
              <a:latin typeface="+mj-lt"/>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10864919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D16E900-F6F3-CC1A-4939-F9683AEE6FA3}"/>
              </a:ext>
            </a:extLst>
          </p:cNvPr>
          <p:cNvPicPr>
            <a:picLocks noGrp="1" noChangeAspect="1"/>
          </p:cNvPicPr>
          <p:nvPr>
            <p:ph idx="1"/>
          </p:nvPr>
        </p:nvPicPr>
        <p:blipFill>
          <a:blip r:embed="rId2"/>
          <a:stretch>
            <a:fillRect/>
          </a:stretch>
        </p:blipFill>
        <p:spPr>
          <a:xfrm>
            <a:off x="1879600" y="1786651"/>
            <a:ext cx="6489700" cy="4706224"/>
          </a:xfrm>
          <a:prstGeom prst="rect">
            <a:avLst/>
          </a:prstGeom>
        </p:spPr>
      </p:pic>
    </p:spTree>
    <p:extLst>
      <p:ext uri="{BB962C8B-B14F-4D97-AF65-F5344CB8AC3E}">
        <p14:creationId xmlns:p14="http://schemas.microsoft.com/office/powerpoint/2010/main" val="36411558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E1F35-85DF-309B-B211-73B23EF9389B}"/>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436A5E23-DEFA-0479-A743-CDF97981F1C7}"/>
              </a:ext>
            </a:extLst>
          </p:cNvPr>
          <p:cNvSpPr>
            <a:spLocks noGrp="1"/>
          </p:cNvSpPr>
          <p:nvPr>
            <p:ph idx="1"/>
          </p:nvPr>
        </p:nvSpPr>
        <p:spPr/>
        <p:txBody>
          <a:bodyPr/>
          <a:lstStyle/>
          <a:p>
            <a:pPr marL="342900" lvl="0" indent="-342900">
              <a:lnSpc>
                <a:spcPct val="107000"/>
              </a:lnSpc>
              <a:buFont typeface="Wingdings" panose="05000000000000000000" pitchFamily="2" charset="2"/>
              <a:buChar char=""/>
            </a:pPr>
            <a:r>
              <a:rPr lang="en-IN" kern="100" dirty="0">
                <a:effectLst/>
                <a:latin typeface="+mj-lt"/>
                <a:ea typeface="Calibri" panose="020F0502020204030204" pitchFamily="34" charset="0"/>
                <a:cs typeface="Mangal" panose="02040503050203030202" pitchFamily="18" charset="0"/>
              </a:rPr>
              <a:t>The workflow uses the </a:t>
            </a:r>
            <a:r>
              <a:rPr lang="en-IN" b="1" kern="100" dirty="0">
                <a:effectLst/>
                <a:latin typeface="+mj-lt"/>
                <a:ea typeface="Calibri" panose="020F0502020204030204" pitchFamily="34" charset="0"/>
                <a:cs typeface="Mangal" panose="02040503050203030202" pitchFamily="18" charset="0"/>
              </a:rPr>
              <a:t>training</a:t>
            </a:r>
            <a:r>
              <a:rPr lang="en-IN" kern="100" dirty="0">
                <a:effectLst/>
                <a:latin typeface="+mj-lt"/>
                <a:ea typeface="Calibri" panose="020F0502020204030204" pitchFamily="34" charset="0"/>
                <a:cs typeface="Mangal" panose="02040503050203030202" pitchFamily="18" charset="0"/>
              </a:rPr>
              <a:t> service account (</a:t>
            </a:r>
            <a:r>
              <a:rPr lang="en-IN" b="1" kern="100" dirty="0" err="1">
                <a:effectLst/>
                <a:latin typeface="+mj-lt"/>
                <a:ea typeface="Calibri" panose="020F0502020204030204" pitchFamily="34" charset="0"/>
                <a:cs typeface="Mangal" panose="02040503050203030202" pitchFamily="18" charset="0"/>
              </a:rPr>
              <a:t>serviceAccountName</a:t>
            </a:r>
            <a:r>
              <a:rPr lang="en-IN" b="1" kern="100" dirty="0">
                <a:effectLst/>
                <a:latin typeface="+mj-lt"/>
                <a:ea typeface="Calibri" panose="020F0502020204030204" pitchFamily="34" charset="0"/>
                <a:cs typeface="Mangal" panose="02040503050203030202" pitchFamily="18" charset="0"/>
              </a:rPr>
              <a:t>: training</a:t>
            </a:r>
            <a:r>
              <a:rPr lang="en-IN" kern="100" dirty="0">
                <a:effectLst/>
                <a:latin typeface="+mj-lt"/>
                <a:ea typeface="Calibri" panose="020F0502020204030204" pitchFamily="34" charset="0"/>
                <a:cs typeface="Mangal" panose="02040503050203030202" pitchFamily="18" charset="0"/>
              </a:rPr>
              <a:t>) to execute the workflow tasks.</a:t>
            </a:r>
          </a:p>
          <a:p>
            <a:pPr marL="342900" lvl="0" indent="-342900">
              <a:lnSpc>
                <a:spcPct val="107000"/>
              </a:lnSpc>
              <a:buFont typeface="Wingdings" panose="05000000000000000000" pitchFamily="2" charset="2"/>
              <a:buChar char=""/>
            </a:pPr>
            <a:r>
              <a:rPr lang="en-IN" kern="100" dirty="0">
                <a:effectLst/>
                <a:latin typeface="+mj-lt"/>
                <a:ea typeface="Calibri" panose="020F0502020204030204" pitchFamily="34" charset="0"/>
                <a:cs typeface="Mangal" panose="02040503050203030202" pitchFamily="18" charset="0"/>
              </a:rPr>
              <a:t>The steps (</a:t>
            </a:r>
            <a:r>
              <a:rPr lang="en-IN" b="1" kern="100" dirty="0">
                <a:effectLst/>
                <a:latin typeface="+mj-lt"/>
                <a:ea typeface="Calibri" panose="020F0502020204030204" pitchFamily="34" charset="0"/>
                <a:cs typeface="Mangal" panose="02040503050203030202" pitchFamily="18" charset="0"/>
              </a:rPr>
              <a:t>step1</a:t>
            </a:r>
            <a:r>
              <a:rPr lang="en-IN" kern="100" dirty="0">
                <a:effectLst/>
                <a:latin typeface="+mj-lt"/>
                <a:ea typeface="Calibri" panose="020F0502020204030204" pitchFamily="34" charset="0"/>
                <a:cs typeface="Mangal" panose="02040503050203030202" pitchFamily="18" charset="0"/>
              </a:rPr>
              <a:t>, </a:t>
            </a:r>
            <a:r>
              <a:rPr lang="en-IN" b="1" kern="100" dirty="0">
                <a:effectLst/>
                <a:latin typeface="+mj-lt"/>
                <a:ea typeface="Calibri" panose="020F0502020204030204" pitchFamily="34" charset="0"/>
                <a:cs typeface="Mangal" panose="02040503050203030202" pitchFamily="18" charset="0"/>
              </a:rPr>
              <a:t>step2a</a:t>
            </a:r>
            <a:r>
              <a:rPr lang="en-IN" kern="100" dirty="0">
                <a:effectLst/>
                <a:latin typeface="+mj-lt"/>
                <a:ea typeface="Calibri" panose="020F0502020204030204" pitchFamily="34" charset="0"/>
                <a:cs typeface="Mangal" panose="02040503050203030202" pitchFamily="18" charset="0"/>
              </a:rPr>
              <a:t>, </a:t>
            </a:r>
            <a:r>
              <a:rPr lang="en-IN" b="1" kern="100" dirty="0">
                <a:effectLst/>
                <a:latin typeface="+mj-lt"/>
                <a:ea typeface="Calibri" panose="020F0502020204030204" pitchFamily="34" charset="0"/>
                <a:cs typeface="Mangal" panose="02040503050203030202" pitchFamily="18" charset="0"/>
              </a:rPr>
              <a:t>step2b</a:t>
            </a:r>
            <a:r>
              <a:rPr lang="en-IN" kern="100" dirty="0">
                <a:effectLst/>
                <a:latin typeface="+mj-lt"/>
                <a:ea typeface="Calibri" panose="020F0502020204030204" pitchFamily="34" charset="0"/>
                <a:cs typeface="Mangal" panose="02040503050203030202" pitchFamily="18" charset="0"/>
              </a:rPr>
              <a:t>) run containers with different commands to echo messages, simulating different tasks.</a:t>
            </a:r>
          </a:p>
          <a:p>
            <a:pPr marL="342900" lvl="0" indent="-342900">
              <a:lnSpc>
                <a:spcPct val="107000"/>
              </a:lnSpc>
              <a:spcAft>
                <a:spcPts val="800"/>
              </a:spcAft>
              <a:buFont typeface="Wingdings" panose="05000000000000000000" pitchFamily="2" charset="2"/>
              <a:buChar char=""/>
            </a:pPr>
            <a:r>
              <a:rPr lang="en-IN" kern="100" dirty="0">
                <a:effectLst/>
                <a:latin typeface="+mj-lt"/>
                <a:ea typeface="Calibri" panose="020F0502020204030204" pitchFamily="34" charset="0"/>
                <a:cs typeface="Mangal" panose="02040503050203030202" pitchFamily="18" charset="0"/>
              </a:rPr>
              <a:t>The </a:t>
            </a:r>
            <a:r>
              <a:rPr lang="en-IN" b="1" kern="100" dirty="0" err="1">
                <a:effectLst/>
                <a:latin typeface="+mj-lt"/>
                <a:ea typeface="Calibri" panose="020F0502020204030204" pitchFamily="34" charset="0"/>
                <a:cs typeface="Mangal" panose="02040503050203030202" pitchFamily="18" charset="0"/>
              </a:rPr>
              <a:t>entrypoint</a:t>
            </a:r>
            <a:r>
              <a:rPr lang="en-IN" kern="100" dirty="0">
                <a:effectLst/>
                <a:latin typeface="+mj-lt"/>
                <a:ea typeface="Calibri" panose="020F0502020204030204" pitchFamily="34" charset="0"/>
                <a:cs typeface="Mangal" panose="02040503050203030202" pitchFamily="18" charset="0"/>
              </a:rPr>
              <a:t> is set to </a:t>
            </a:r>
            <a:r>
              <a:rPr lang="en-IN" b="1" kern="100" dirty="0">
                <a:effectLst/>
                <a:latin typeface="+mj-lt"/>
                <a:ea typeface="Calibri" panose="020F0502020204030204" pitchFamily="34" charset="0"/>
                <a:cs typeface="Mangal" panose="02040503050203030202" pitchFamily="18" charset="0"/>
              </a:rPr>
              <a:t>hello-hello-hello</a:t>
            </a:r>
            <a:r>
              <a:rPr lang="en-IN" kern="100" dirty="0">
                <a:effectLst/>
                <a:latin typeface="+mj-lt"/>
                <a:ea typeface="Calibri" panose="020F0502020204030204" pitchFamily="34" charset="0"/>
                <a:cs typeface="Mangal" panose="02040503050203030202" pitchFamily="18" charset="0"/>
              </a:rPr>
              <a:t>, which refers to the steps template with the same name.</a:t>
            </a:r>
          </a:p>
          <a:p>
            <a:pPr marL="0" indent="0">
              <a:buNone/>
            </a:pPr>
            <a:endParaRPr lang="en-IN" dirty="0"/>
          </a:p>
        </p:txBody>
      </p:sp>
    </p:spTree>
    <p:extLst>
      <p:ext uri="{BB962C8B-B14F-4D97-AF65-F5344CB8AC3E}">
        <p14:creationId xmlns:p14="http://schemas.microsoft.com/office/powerpoint/2010/main" val="21100605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9373B-179F-4B62-C6F3-6C70B2438125}"/>
              </a:ext>
            </a:extLst>
          </p:cNvPr>
          <p:cNvSpPr>
            <a:spLocks noGrp="1"/>
          </p:cNvSpPr>
          <p:nvPr>
            <p:ph type="title"/>
          </p:nvPr>
        </p:nvSpPr>
        <p:spPr/>
        <p:txBody>
          <a:bodyPr/>
          <a:lstStyle/>
          <a:p>
            <a:r>
              <a:rPr lang="en-IN" dirty="0" err="1"/>
              <a:t>argo</a:t>
            </a:r>
            <a:r>
              <a:rPr lang="en-IN" dirty="0"/>
              <a:t> watch &lt;</a:t>
            </a:r>
            <a:r>
              <a:rPr lang="en-IN" dirty="0" err="1"/>
              <a:t>wf</a:t>
            </a:r>
            <a:r>
              <a:rPr lang="en-IN" dirty="0"/>
              <a:t> name&gt;  -n &lt;ns&gt;</a:t>
            </a:r>
          </a:p>
        </p:txBody>
      </p:sp>
      <p:pic>
        <p:nvPicPr>
          <p:cNvPr id="5" name="Picture 4">
            <a:extLst>
              <a:ext uri="{FF2B5EF4-FFF2-40B4-BE49-F238E27FC236}">
                <a16:creationId xmlns:a16="http://schemas.microsoft.com/office/drawing/2014/main" id="{04A0ABB0-EFE9-3D0D-6490-816FCF126F30}"/>
              </a:ext>
            </a:extLst>
          </p:cNvPr>
          <p:cNvPicPr>
            <a:picLocks noChangeAspect="1"/>
          </p:cNvPicPr>
          <p:nvPr/>
        </p:nvPicPr>
        <p:blipFill>
          <a:blip r:embed="rId2"/>
          <a:stretch>
            <a:fillRect/>
          </a:stretch>
        </p:blipFill>
        <p:spPr>
          <a:xfrm>
            <a:off x="367988" y="1690688"/>
            <a:ext cx="12116423" cy="4864350"/>
          </a:xfrm>
          <a:prstGeom prst="rect">
            <a:avLst/>
          </a:prstGeom>
        </p:spPr>
      </p:pic>
    </p:spTree>
    <p:extLst>
      <p:ext uri="{BB962C8B-B14F-4D97-AF65-F5344CB8AC3E}">
        <p14:creationId xmlns:p14="http://schemas.microsoft.com/office/powerpoint/2010/main" val="25338239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726CB3-9368-F3FE-84AA-A15EC0EC8AAB}"/>
              </a:ext>
            </a:extLst>
          </p:cNvPr>
          <p:cNvPicPr>
            <a:picLocks noChangeAspect="1"/>
          </p:cNvPicPr>
          <p:nvPr/>
        </p:nvPicPr>
        <p:blipFill>
          <a:blip r:embed="rId2"/>
          <a:stretch>
            <a:fillRect/>
          </a:stretch>
        </p:blipFill>
        <p:spPr>
          <a:xfrm>
            <a:off x="240686" y="1717599"/>
            <a:ext cx="11951314" cy="4734001"/>
          </a:xfrm>
          <a:prstGeom prst="rect">
            <a:avLst/>
          </a:prstGeom>
        </p:spPr>
      </p:pic>
    </p:spTree>
    <p:extLst>
      <p:ext uri="{BB962C8B-B14F-4D97-AF65-F5344CB8AC3E}">
        <p14:creationId xmlns:p14="http://schemas.microsoft.com/office/powerpoint/2010/main" val="20117541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52C2-D24E-C24B-E1AB-0D55F46F0472}"/>
              </a:ext>
            </a:extLst>
          </p:cNvPr>
          <p:cNvSpPr>
            <a:spLocks noGrp="1"/>
          </p:cNvSpPr>
          <p:nvPr>
            <p:ph type="title"/>
          </p:nvPr>
        </p:nvSpPr>
        <p:spPr/>
        <p:txBody>
          <a:bodyPr/>
          <a:lstStyle/>
          <a:p>
            <a:r>
              <a:rPr lang="en-IN" dirty="0"/>
              <a:t>Lab 8</a:t>
            </a:r>
          </a:p>
        </p:txBody>
      </p:sp>
      <p:sp>
        <p:nvSpPr>
          <p:cNvPr id="3" name="Content Placeholder 2">
            <a:extLst>
              <a:ext uri="{FF2B5EF4-FFF2-40B4-BE49-F238E27FC236}">
                <a16:creationId xmlns:a16="http://schemas.microsoft.com/office/drawing/2014/main" id="{6BC597D8-5B84-00E1-1A93-FD8AEAA42E89}"/>
              </a:ext>
            </a:extLst>
          </p:cNvPr>
          <p:cNvSpPr>
            <a:spLocks noGrp="1"/>
          </p:cNvSpPr>
          <p:nvPr>
            <p:ph idx="1"/>
          </p:nvPr>
        </p:nvSpPr>
        <p:spPr/>
        <p:txBody>
          <a:bodyPr/>
          <a:lstStyle/>
          <a:p>
            <a:r>
              <a:rPr lang="en-IN" dirty="0">
                <a:hlinkClick r:id="rId3"/>
              </a:rPr>
              <a:t>https://github.com/amitopenwriteup/argowf-labs/blob/main/lab8-wf.yaml</a:t>
            </a:r>
            <a:endParaRPr lang="en-IN" dirty="0"/>
          </a:p>
          <a:p>
            <a:r>
              <a:rPr lang="pt-BR" dirty="0"/>
              <a:t> argo submit wf1.yaml -n argo</a:t>
            </a:r>
          </a:p>
          <a:p>
            <a:r>
              <a:rPr lang="en-US" dirty="0" err="1"/>
              <a:t>argo</a:t>
            </a:r>
            <a:r>
              <a:rPr lang="en-US" dirty="0"/>
              <a:t> watch hello-hello-hello-training -n </a:t>
            </a:r>
            <a:r>
              <a:rPr lang="en-US" dirty="0" err="1"/>
              <a:t>argo</a:t>
            </a:r>
            <a:endParaRPr lang="pt-BR" dirty="0"/>
          </a:p>
          <a:p>
            <a:r>
              <a:rPr lang="en-IN" dirty="0"/>
              <a:t> </a:t>
            </a:r>
            <a:r>
              <a:rPr lang="en-IN" dirty="0" err="1"/>
              <a:t>kubectl</a:t>
            </a:r>
            <a:r>
              <a:rPr lang="en-IN" dirty="0"/>
              <a:t> describe </a:t>
            </a:r>
            <a:r>
              <a:rPr lang="en-IN" dirty="0" err="1"/>
              <a:t>wf</a:t>
            </a:r>
            <a:r>
              <a:rPr lang="en-IN" dirty="0"/>
              <a:t>  hello-hello-hello-training -n </a:t>
            </a:r>
            <a:r>
              <a:rPr lang="en-IN" dirty="0" err="1"/>
              <a:t>argo</a:t>
            </a:r>
            <a:endParaRPr lang="en-IN" dirty="0"/>
          </a:p>
          <a:p>
            <a:endParaRPr lang="en-IN" dirty="0"/>
          </a:p>
        </p:txBody>
      </p:sp>
    </p:spTree>
    <p:extLst>
      <p:ext uri="{BB962C8B-B14F-4D97-AF65-F5344CB8AC3E}">
        <p14:creationId xmlns:p14="http://schemas.microsoft.com/office/powerpoint/2010/main" val="2615489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9882-6028-E517-D061-BF39856B3E29}"/>
              </a:ext>
            </a:extLst>
          </p:cNvPr>
          <p:cNvSpPr>
            <a:spLocks noGrp="1"/>
          </p:cNvSpPr>
          <p:nvPr>
            <p:ph type="title"/>
          </p:nvPr>
        </p:nvSpPr>
        <p:spPr/>
        <p:txBody>
          <a:bodyPr/>
          <a:lstStyle/>
          <a:p>
            <a:r>
              <a:rPr lang="en-IN" dirty="0"/>
              <a:t>DAG</a:t>
            </a:r>
          </a:p>
        </p:txBody>
      </p:sp>
      <p:sp>
        <p:nvSpPr>
          <p:cNvPr id="6" name="Content Placeholder 5">
            <a:extLst>
              <a:ext uri="{FF2B5EF4-FFF2-40B4-BE49-F238E27FC236}">
                <a16:creationId xmlns:a16="http://schemas.microsoft.com/office/drawing/2014/main" id="{1F64CFDE-21EF-BCC1-F36C-F69BA8F872D1}"/>
              </a:ext>
            </a:extLst>
          </p:cNvPr>
          <p:cNvSpPr>
            <a:spLocks noGrp="1"/>
          </p:cNvSpPr>
          <p:nvPr>
            <p:ph idx="1"/>
          </p:nvPr>
        </p:nvSpPr>
        <p:spPr/>
        <p:txBody>
          <a:bodyPr/>
          <a:lstStyle/>
          <a:p>
            <a:pPr>
              <a:buFont typeface="Wingdings" panose="05000000000000000000" pitchFamily="2" charset="2"/>
              <a:buChar char="Ø"/>
            </a:pPr>
            <a:r>
              <a:rPr lang="en-US" b="0" i="0" dirty="0">
                <a:solidFill>
                  <a:srgbClr val="0D0D0D"/>
                </a:solidFill>
                <a:effectLst/>
                <a:highlight>
                  <a:srgbClr val="FFFFFF"/>
                </a:highlight>
                <a:latin typeface="+mj-lt"/>
              </a:rPr>
              <a:t>A Directed Acyclic Graph (DAG) template in Argo Workflows allows you to define the execution order of a series of tasks in a non-linear, acyclic manner. This is particularly useful for workflows where certain tasks depend on the outputs of multiple preceding tasks. </a:t>
            </a:r>
          </a:p>
          <a:p>
            <a:pPr>
              <a:buFont typeface="Wingdings" panose="05000000000000000000" pitchFamily="2" charset="2"/>
              <a:buChar char="Ø"/>
            </a:pPr>
            <a:r>
              <a:rPr lang="en-US" dirty="0">
                <a:latin typeface="+mj-lt"/>
              </a:rPr>
              <a:t>DAG: A DAG template consists of a series of steps (tasks) with directed edges, ensuring there are no cycles.</a:t>
            </a:r>
          </a:p>
          <a:p>
            <a:pPr>
              <a:buFont typeface="Wingdings" panose="05000000000000000000" pitchFamily="2" charset="2"/>
              <a:buChar char="Ø"/>
            </a:pPr>
            <a:r>
              <a:rPr lang="en-US" dirty="0">
                <a:latin typeface="+mj-lt"/>
              </a:rPr>
              <a:t>Tasks: Individual units of work defined within the DAG.</a:t>
            </a:r>
          </a:p>
          <a:p>
            <a:pPr>
              <a:buFont typeface="Wingdings" panose="05000000000000000000" pitchFamily="2" charset="2"/>
              <a:buChar char="Ø"/>
            </a:pPr>
            <a:r>
              <a:rPr lang="en-US" dirty="0">
                <a:latin typeface="+mj-lt"/>
              </a:rPr>
              <a:t>Dependencies: Define which tasks must be completed before others can start.</a:t>
            </a:r>
            <a:endParaRPr lang="en-IN" dirty="0">
              <a:latin typeface="+mj-lt"/>
            </a:endParaRPr>
          </a:p>
        </p:txBody>
      </p:sp>
    </p:spTree>
    <p:extLst>
      <p:ext uri="{BB962C8B-B14F-4D97-AF65-F5344CB8AC3E}">
        <p14:creationId xmlns:p14="http://schemas.microsoft.com/office/powerpoint/2010/main" val="2361895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1AD2D-DE45-5372-A09E-273DE631A3EF}"/>
              </a:ext>
            </a:extLst>
          </p:cNvPr>
          <p:cNvSpPr>
            <a:spLocks noGrp="1"/>
          </p:cNvSpPr>
          <p:nvPr>
            <p:ph type="title"/>
          </p:nvPr>
        </p:nvSpPr>
        <p:spPr/>
        <p:txBody>
          <a:bodyPr/>
          <a:lstStyle/>
          <a:p>
            <a:r>
              <a:rPr lang="en-IN" dirty="0"/>
              <a:t>Projects</a:t>
            </a:r>
          </a:p>
        </p:txBody>
      </p:sp>
      <p:sp>
        <p:nvSpPr>
          <p:cNvPr id="3" name="Content Placeholder 2">
            <a:extLst>
              <a:ext uri="{FF2B5EF4-FFF2-40B4-BE49-F238E27FC236}">
                <a16:creationId xmlns:a16="http://schemas.microsoft.com/office/drawing/2014/main" id="{4B231F00-F48A-5802-AC86-9A94BE259FD8}"/>
              </a:ext>
            </a:extLst>
          </p:cNvPr>
          <p:cNvSpPr>
            <a:spLocks noGrp="1"/>
          </p:cNvSpPr>
          <p:nvPr>
            <p:ph idx="1"/>
          </p:nvPr>
        </p:nvSpPr>
        <p:spPr/>
        <p:txBody>
          <a:bodyPr/>
          <a:lstStyle/>
          <a:p>
            <a:r>
              <a:rPr lang="en-IN" dirty="0">
                <a:latin typeface="+mj-lt"/>
              </a:rPr>
              <a:t>K8s Project</a:t>
            </a:r>
          </a:p>
          <a:p>
            <a:r>
              <a:rPr lang="en-IN" dirty="0">
                <a:latin typeface="+mj-lt"/>
              </a:rPr>
              <a:t>CI Project</a:t>
            </a:r>
          </a:p>
          <a:p>
            <a:r>
              <a:rPr lang="en-IN" dirty="0">
                <a:latin typeface="+mj-lt"/>
              </a:rPr>
              <a:t>CICD projects</a:t>
            </a:r>
          </a:p>
          <a:p>
            <a:endParaRPr lang="en-IN" dirty="0"/>
          </a:p>
        </p:txBody>
      </p:sp>
    </p:spTree>
    <p:extLst>
      <p:ext uri="{BB962C8B-B14F-4D97-AF65-F5344CB8AC3E}">
        <p14:creationId xmlns:p14="http://schemas.microsoft.com/office/powerpoint/2010/main" val="31633009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9882-6028-E517-D061-BF39856B3E29}"/>
              </a:ext>
            </a:extLst>
          </p:cNvPr>
          <p:cNvSpPr>
            <a:spLocks noGrp="1"/>
          </p:cNvSpPr>
          <p:nvPr>
            <p:ph type="title"/>
          </p:nvPr>
        </p:nvSpPr>
        <p:spPr/>
        <p:txBody>
          <a:bodyPr/>
          <a:lstStyle/>
          <a:p>
            <a:r>
              <a:rPr lang="en-IN" dirty="0"/>
              <a:t>DAG</a:t>
            </a:r>
          </a:p>
        </p:txBody>
      </p:sp>
      <p:pic>
        <p:nvPicPr>
          <p:cNvPr id="4" name="Content Placeholder 3">
            <a:extLst>
              <a:ext uri="{FF2B5EF4-FFF2-40B4-BE49-F238E27FC236}">
                <a16:creationId xmlns:a16="http://schemas.microsoft.com/office/drawing/2014/main" id="{C9824200-5D37-1B93-9347-8C929C6D3183}"/>
              </a:ext>
            </a:extLst>
          </p:cNvPr>
          <p:cNvPicPr>
            <a:picLocks noGrp="1" noChangeAspect="1"/>
          </p:cNvPicPr>
          <p:nvPr>
            <p:ph idx="1"/>
          </p:nvPr>
        </p:nvPicPr>
        <p:blipFill>
          <a:blip r:embed="rId2"/>
          <a:stretch>
            <a:fillRect/>
          </a:stretch>
        </p:blipFill>
        <p:spPr>
          <a:xfrm>
            <a:off x="2133600" y="2159000"/>
            <a:ext cx="6137383" cy="4102975"/>
          </a:xfrm>
          <a:prstGeom prst="rect">
            <a:avLst/>
          </a:prstGeom>
        </p:spPr>
      </p:pic>
    </p:spTree>
    <p:extLst>
      <p:ext uri="{BB962C8B-B14F-4D97-AF65-F5344CB8AC3E}">
        <p14:creationId xmlns:p14="http://schemas.microsoft.com/office/powerpoint/2010/main" val="17564960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566D5-9F28-B78D-582E-2D4E003BE51D}"/>
              </a:ext>
            </a:extLst>
          </p:cNvPr>
          <p:cNvSpPr>
            <a:spLocks noGrp="1"/>
          </p:cNvSpPr>
          <p:nvPr>
            <p:ph type="title"/>
          </p:nvPr>
        </p:nvSpPr>
        <p:spPr/>
        <p:txBody>
          <a:bodyPr/>
          <a:lstStyle/>
          <a:p>
            <a:r>
              <a:rPr lang="en-IN" dirty="0"/>
              <a:t>DAG template</a:t>
            </a:r>
          </a:p>
        </p:txBody>
      </p:sp>
      <p:pic>
        <p:nvPicPr>
          <p:cNvPr id="5" name="Content Placeholder 4">
            <a:extLst>
              <a:ext uri="{FF2B5EF4-FFF2-40B4-BE49-F238E27FC236}">
                <a16:creationId xmlns:a16="http://schemas.microsoft.com/office/drawing/2014/main" id="{613C12F0-81A7-930D-2ECB-D413EF40E842}"/>
              </a:ext>
            </a:extLst>
          </p:cNvPr>
          <p:cNvPicPr>
            <a:picLocks noGrp="1" noChangeAspect="1"/>
          </p:cNvPicPr>
          <p:nvPr>
            <p:ph idx="1"/>
          </p:nvPr>
        </p:nvPicPr>
        <p:blipFill>
          <a:blip r:embed="rId2"/>
          <a:stretch>
            <a:fillRect/>
          </a:stretch>
        </p:blipFill>
        <p:spPr>
          <a:xfrm>
            <a:off x="1524001" y="2171700"/>
            <a:ext cx="6962896" cy="4210932"/>
          </a:xfrm>
        </p:spPr>
      </p:pic>
    </p:spTree>
    <p:extLst>
      <p:ext uri="{BB962C8B-B14F-4D97-AF65-F5344CB8AC3E}">
        <p14:creationId xmlns:p14="http://schemas.microsoft.com/office/powerpoint/2010/main" val="39275228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C191-0C3B-3736-8CD6-6FFCF531D919}"/>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932866B9-ECCE-D0D4-8C39-75685FA9327A}"/>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latin typeface="+mj-lt"/>
              </a:rPr>
              <a:t>In a DAG template, tasks are organized based on dependencies. Here's a simple explanation using your example:</a:t>
            </a:r>
          </a:p>
          <a:p>
            <a:pPr>
              <a:buFont typeface="Wingdings" panose="05000000000000000000" pitchFamily="2" charset="2"/>
              <a:buChar char="Ø"/>
            </a:pPr>
            <a:r>
              <a:rPr lang="en-US" dirty="0">
                <a:latin typeface="+mj-lt"/>
              </a:rPr>
              <a:t>Name: This is the name of the DAG template, which you can use to refer to it elsewhere in your workflow.</a:t>
            </a:r>
          </a:p>
          <a:p>
            <a:pPr>
              <a:buFont typeface="Wingdings" panose="05000000000000000000" pitchFamily="2" charset="2"/>
              <a:buChar char="Ø"/>
            </a:pPr>
            <a:r>
              <a:rPr lang="en-US" dirty="0">
                <a:latin typeface="+mj-lt"/>
              </a:rPr>
              <a:t>Tasks List: In the tasks list, you define each task along with its dependencies and the template it uses.</a:t>
            </a:r>
          </a:p>
          <a:p>
            <a:pPr lvl="1">
              <a:buFont typeface="Wingdings" panose="05000000000000000000" pitchFamily="2" charset="2"/>
              <a:buChar char="Ø"/>
            </a:pPr>
            <a:r>
              <a:rPr lang="en-US" dirty="0">
                <a:latin typeface="+mj-lt"/>
              </a:rPr>
              <a:t>Task A: This is the first task and doesn't have any dependencies (dependencies: []). It runs the echo template.</a:t>
            </a:r>
          </a:p>
          <a:p>
            <a:pPr lvl="1">
              <a:buFont typeface="Wingdings" panose="05000000000000000000" pitchFamily="2" charset="2"/>
              <a:buChar char="Ø"/>
            </a:pPr>
            <a:r>
              <a:rPr lang="en-US" dirty="0">
                <a:latin typeface="+mj-lt"/>
              </a:rPr>
              <a:t>Task B and Task C: Both tasks B and C have a dependency on Task A (dependencies: [A]). This means they will wait for Task A to complete before they start. They run in parallel.</a:t>
            </a:r>
          </a:p>
          <a:p>
            <a:pPr lvl="1">
              <a:buFont typeface="Wingdings" panose="05000000000000000000" pitchFamily="2" charset="2"/>
              <a:buChar char="Ø"/>
            </a:pPr>
            <a:r>
              <a:rPr lang="en-US" dirty="0">
                <a:latin typeface="+mj-lt"/>
              </a:rPr>
              <a:t>Task D: Task D has dependencies on both Task B and Task C (dependencies: [B, C]). This means it will wait for both B and C to complete before it starts. Task D runs after B and C are completed.</a:t>
            </a:r>
          </a:p>
          <a:p>
            <a:pPr marL="0" indent="0">
              <a:buNone/>
            </a:pPr>
            <a:endParaRPr lang="en-IN" dirty="0"/>
          </a:p>
        </p:txBody>
      </p:sp>
    </p:spTree>
    <p:extLst>
      <p:ext uri="{BB962C8B-B14F-4D97-AF65-F5344CB8AC3E}">
        <p14:creationId xmlns:p14="http://schemas.microsoft.com/office/powerpoint/2010/main" val="2657824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55AE0-3626-C482-54F7-0450D6ADDC3B}"/>
              </a:ext>
            </a:extLst>
          </p:cNvPr>
          <p:cNvSpPr>
            <a:spLocks noGrp="1"/>
          </p:cNvSpPr>
          <p:nvPr>
            <p:ph type="title"/>
          </p:nvPr>
        </p:nvSpPr>
        <p:spPr/>
        <p:txBody>
          <a:bodyPr/>
          <a:lstStyle/>
          <a:p>
            <a:r>
              <a:rPr lang="en-IN" dirty="0"/>
              <a:t>Argo watch command</a:t>
            </a:r>
          </a:p>
        </p:txBody>
      </p:sp>
      <p:pic>
        <p:nvPicPr>
          <p:cNvPr id="7" name="Picture 6">
            <a:extLst>
              <a:ext uri="{FF2B5EF4-FFF2-40B4-BE49-F238E27FC236}">
                <a16:creationId xmlns:a16="http://schemas.microsoft.com/office/drawing/2014/main" id="{026C3A96-5B83-9520-7C1D-B44C7C462F01}"/>
              </a:ext>
            </a:extLst>
          </p:cNvPr>
          <p:cNvPicPr>
            <a:picLocks noChangeAspect="1"/>
          </p:cNvPicPr>
          <p:nvPr/>
        </p:nvPicPr>
        <p:blipFill>
          <a:blip r:embed="rId2"/>
          <a:stretch>
            <a:fillRect/>
          </a:stretch>
        </p:blipFill>
        <p:spPr>
          <a:xfrm>
            <a:off x="558507" y="1690688"/>
            <a:ext cx="11379785" cy="4121362"/>
          </a:xfrm>
          <a:prstGeom prst="rect">
            <a:avLst/>
          </a:prstGeom>
        </p:spPr>
      </p:pic>
    </p:spTree>
    <p:extLst>
      <p:ext uri="{BB962C8B-B14F-4D97-AF65-F5344CB8AC3E}">
        <p14:creationId xmlns:p14="http://schemas.microsoft.com/office/powerpoint/2010/main" val="10514534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0F1C4-57CD-6D0C-4D02-B682CC7A8429}"/>
              </a:ext>
            </a:extLst>
          </p:cNvPr>
          <p:cNvSpPr>
            <a:spLocks noGrp="1"/>
          </p:cNvSpPr>
          <p:nvPr>
            <p:ph type="title"/>
          </p:nvPr>
        </p:nvSpPr>
        <p:spPr/>
        <p:txBody>
          <a:bodyPr/>
          <a:lstStyle/>
          <a:p>
            <a:r>
              <a:rPr lang="en-IN" dirty="0" err="1"/>
              <a:t>Kubectl</a:t>
            </a:r>
            <a:r>
              <a:rPr lang="en-IN" dirty="0"/>
              <a:t> command</a:t>
            </a:r>
          </a:p>
        </p:txBody>
      </p:sp>
      <p:pic>
        <p:nvPicPr>
          <p:cNvPr id="5" name="Content Placeholder 4">
            <a:extLst>
              <a:ext uri="{FF2B5EF4-FFF2-40B4-BE49-F238E27FC236}">
                <a16:creationId xmlns:a16="http://schemas.microsoft.com/office/drawing/2014/main" id="{DBB03A3E-7BA8-B04D-66BE-F02238C852AB}"/>
              </a:ext>
            </a:extLst>
          </p:cNvPr>
          <p:cNvPicPr>
            <a:picLocks noGrp="1" noChangeAspect="1"/>
          </p:cNvPicPr>
          <p:nvPr>
            <p:ph idx="1"/>
          </p:nvPr>
        </p:nvPicPr>
        <p:blipFill>
          <a:blip r:embed="rId2"/>
          <a:stretch>
            <a:fillRect/>
          </a:stretch>
        </p:blipFill>
        <p:spPr>
          <a:xfrm>
            <a:off x="838200" y="1993900"/>
            <a:ext cx="10515600" cy="4152900"/>
          </a:xfrm>
        </p:spPr>
      </p:pic>
    </p:spTree>
    <p:extLst>
      <p:ext uri="{BB962C8B-B14F-4D97-AF65-F5344CB8AC3E}">
        <p14:creationId xmlns:p14="http://schemas.microsoft.com/office/powerpoint/2010/main" val="31521534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18121-48E5-C3C8-A5BA-BFC87BC44FA8}"/>
              </a:ext>
            </a:extLst>
          </p:cNvPr>
          <p:cNvSpPr>
            <a:spLocks noGrp="1"/>
          </p:cNvSpPr>
          <p:nvPr>
            <p:ph type="title"/>
          </p:nvPr>
        </p:nvSpPr>
        <p:spPr/>
        <p:txBody>
          <a:bodyPr/>
          <a:lstStyle/>
          <a:p>
            <a:r>
              <a:rPr lang="en-IN" dirty="0"/>
              <a:t>Lab 9</a:t>
            </a:r>
          </a:p>
        </p:txBody>
      </p:sp>
      <p:sp>
        <p:nvSpPr>
          <p:cNvPr id="3" name="Content Placeholder 2">
            <a:extLst>
              <a:ext uri="{FF2B5EF4-FFF2-40B4-BE49-F238E27FC236}">
                <a16:creationId xmlns:a16="http://schemas.microsoft.com/office/drawing/2014/main" id="{84813AE7-0A09-73E6-9018-9ED3BF77E7BF}"/>
              </a:ext>
            </a:extLst>
          </p:cNvPr>
          <p:cNvSpPr>
            <a:spLocks noGrp="1"/>
          </p:cNvSpPr>
          <p:nvPr>
            <p:ph idx="1"/>
          </p:nvPr>
        </p:nvSpPr>
        <p:spPr/>
        <p:txBody>
          <a:bodyPr/>
          <a:lstStyle/>
          <a:p>
            <a:r>
              <a:rPr lang="en-IN" dirty="0">
                <a:hlinkClick r:id="rId2"/>
              </a:rPr>
              <a:t>https://github.com/amitopenwriteup/argowf-labs/blob/main/lab9-wf.yaml</a:t>
            </a:r>
            <a:endParaRPr lang="en-IN" dirty="0"/>
          </a:p>
          <a:p>
            <a:r>
              <a:rPr lang="pt-BR" dirty="0"/>
              <a:t> argo submit wf2.yaml -n argo</a:t>
            </a:r>
          </a:p>
          <a:p>
            <a:r>
              <a:rPr lang="en-US" dirty="0"/>
              <a:t> </a:t>
            </a:r>
            <a:r>
              <a:rPr lang="en-US" dirty="0" err="1"/>
              <a:t>kubectl</a:t>
            </a:r>
            <a:r>
              <a:rPr lang="en-US" dirty="0"/>
              <a:t> describe </a:t>
            </a:r>
            <a:r>
              <a:rPr lang="en-US" dirty="0" err="1"/>
              <a:t>wf</a:t>
            </a:r>
            <a:r>
              <a:rPr lang="en-US" dirty="0"/>
              <a:t> diamond-example-training -n </a:t>
            </a:r>
            <a:r>
              <a:rPr lang="en-US" dirty="0" err="1"/>
              <a:t>argo</a:t>
            </a:r>
            <a:endParaRPr lang="en-US" dirty="0"/>
          </a:p>
          <a:p>
            <a:r>
              <a:rPr lang="en-US" dirty="0"/>
              <a:t> </a:t>
            </a:r>
            <a:r>
              <a:rPr lang="en-US" dirty="0" err="1"/>
              <a:t>argo</a:t>
            </a:r>
            <a:r>
              <a:rPr lang="en-US" dirty="0"/>
              <a:t> watch diamond-example-training -n </a:t>
            </a:r>
            <a:r>
              <a:rPr lang="en-US" dirty="0" err="1"/>
              <a:t>argo</a:t>
            </a:r>
            <a:endParaRPr lang="en-IN" dirty="0"/>
          </a:p>
        </p:txBody>
      </p:sp>
    </p:spTree>
    <p:extLst>
      <p:ext uri="{BB962C8B-B14F-4D97-AF65-F5344CB8AC3E}">
        <p14:creationId xmlns:p14="http://schemas.microsoft.com/office/powerpoint/2010/main" val="38622236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8CE6D-7A63-5D04-1494-651830A51791}"/>
              </a:ext>
            </a:extLst>
          </p:cNvPr>
          <p:cNvSpPr>
            <a:spLocks noGrp="1"/>
          </p:cNvSpPr>
          <p:nvPr>
            <p:ph type="title"/>
          </p:nvPr>
        </p:nvSpPr>
        <p:spPr/>
        <p:txBody>
          <a:bodyPr/>
          <a:lstStyle/>
          <a:p>
            <a:r>
              <a:rPr lang="en-IN" dirty="0"/>
              <a:t>Lab</a:t>
            </a:r>
          </a:p>
        </p:txBody>
      </p:sp>
      <p:sp>
        <p:nvSpPr>
          <p:cNvPr id="3" name="Content Placeholder 2">
            <a:extLst>
              <a:ext uri="{FF2B5EF4-FFF2-40B4-BE49-F238E27FC236}">
                <a16:creationId xmlns:a16="http://schemas.microsoft.com/office/drawing/2014/main" id="{347720FF-69E6-0D53-A2AE-13A1D3745DBD}"/>
              </a:ext>
            </a:extLst>
          </p:cNvPr>
          <p:cNvSpPr>
            <a:spLocks noGrp="1"/>
          </p:cNvSpPr>
          <p:nvPr>
            <p:ph idx="1"/>
          </p:nvPr>
        </p:nvSpPr>
        <p:spPr/>
        <p:txBody>
          <a:bodyPr/>
          <a:lstStyle/>
          <a:p>
            <a:r>
              <a:rPr lang="en-IN" dirty="0"/>
              <a:t>Perform lab 7-9 from UI and check all the events and logs from UI</a:t>
            </a:r>
          </a:p>
        </p:txBody>
      </p:sp>
    </p:spTree>
    <p:extLst>
      <p:ext uri="{BB962C8B-B14F-4D97-AF65-F5344CB8AC3E}">
        <p14:creationId xmlns:p14="http://schemas.microsoft.com/office/powerpoint/2010/main" val="25057256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9C41D-BE2F-EADE-02C5-1E7E639465D0}"/>
              </a:ext>
            </a:extLst>
          </p:cNvPr>
          <p:cNvSpPr>
            <a:spLocks noGrp="1"/>
          </p:cNvSpPr>
          <p:nvPr>
            <p:ph type="title"/>
          </p:nvPr>
        </p:nvSpPr>
        <p:spPr/>
        <p:txBody>
          <a:bodyPr/>
          <a:lstStyle/>
          <a:p>
            <a:r>
              <a:rPr lang="en-IN" dirty="0"/>
              <a:t>What is Artifacts?</a:t>
            </a:r>
          </a:p>
        </p:txBody>
      </p:sp>
      <p:sp>
        <p:nvSpPr>
          <p:cNvPr id="3" name="Content Placeholder 2">
            <a:extLst>
              <a:ext uri="{FF2B5EF4-FFF2-40B4-BE49-F238E27FC236}">
                <a16:creationId xmlns:a16="http://schemas.microsoft.com/office/drawing/2014/main" id="{1D7987C2-DEF1-47ED-8DB3-92F14C6EB30D}"/>
              </a:ext>
            </a:extLst>
          </p:cNvPr>
          <p:cNvSpPr>
            <a:spLocks noGrp="1"/>
          </p:cNvSpPr>
          <p:nvPr>
            <p:ph idx="1"/>
          </p:nvPr>
        </p:nvSpPr>
        <p:spPr/>
        <p:txBody>
          <a:bodyPr>
            <a:normAutofit/>
          </a:bodyPr>
          <a:lstStyle/>
          <a:p>
            <a:pPr>
              <a:buFont typeface="Wingdings" panose="05000000000000000000" pitchFamily="2" charset="2"/>
              <a:buChar char="Ø"/>
            </a:pPr>
            <a:r>
              <a:rPr lang="en-IN" dirty="0">
                <a:latin typeface="+mj-lt"/>
              </a:rPr>
              <a:t>Artifacts </a:t>
            </a:r>
            <a:r>
              <a:rPr lang="en-US" b="0" i="0" dirty="0">
                <a:solidFill>
                  <a:srgbClr val="0D0D0D"/>
                </a:solidFill>
                <a:effectLst/>
                <a:highlight>
                  <a:srgbClr val="FFFFFF"/>
                </a:highlight>
                <a:latin typeface="+mj-lt"/>
              </a:rPr>
              <a:t>When running workflows, you often have steps that produce data.</a:t>
            </a:r>
          </a:p>
          <a:p>
            <a:pPr>
              <a:buFont typeface="Wingdings" panose="05000000000000000000" pitchFamily="2" charset="2"/>
              <a:buChar char="Ø"/>
            </a:pPr>
            <a:r>
              <a:rPr lang="en-US" dirty="0">
                <a:latin typeface="+mj-lt"/>
              </a:rPr>
              <a:t> In Argo Workflows, artifacts can be files, logs, or other data produced during a step. Here's a simple explanation of how to handle these artifacts:</a:t>
            </a:r>
          </a:p>
          <a:p>
            <a:pPr>
              <a:buFont typeface="Wingdings" panose="05000000000000000000" pitchFamily="2" charset="2"/>
              <a:buChar char="Ø"/>
            </a:pPr>
            <a:r>
              <a:rPr lang="en-US" dirty="0">
                <a:latin typeface="+mj-lt"/>
              </a:rPr>
              <a:t>Key Points</a:t>
            </a:r>
          </a:p>
          <a:p>
            <a:pPr lvl="1">
              <a:buFont typeface="Wingdings" panose="05000000000000000000" pitchFamily="2" charset="2"/>
              <a:buChar char="Ø"/>
            </a:pPr>
            <a:r>
              <a:rPr lang="en-US" dirty="0">
                <a:latin typeface="+mj-lt"/>
              </a:rPr>
              <a:t>Artifacts: Data produced or consumed by workflow steps.</a:t>
            </a:r>
          </a:p>
          <a:p>
            <a:pPr lvl="1">
              <a:buFont typeface="Wingdings" panose="05000000000000000000" pitchFamily="2" charset="2"/>
              <a:buChar char="Ø"/>
            </a:pPr>
            <a:r>
              <a:rPr lang="en-US" dirty="0">
                <a:latin typeface="+mj-lt"/>
              </a:rPr>
              <a:t>Output Artifacts: Data generated by a step.</a:t>
            </a:r>
          </a:p>
          <a:p>
            <a:pPr lvl="1">
              <a:buFont typeface="Wingdings" panose="05000000000000000000" pitchFamily="2" charset="2"/>
              <a:buChar char="Ø"/>
            </a:pPr>
            <a:r>
              <a:rPr lang="en-US" dirty="0">
                <a:latin typeface="+mj-lt"/>
              </a:rPr>
              <a:t>Input Artifacts: Data required by a subsequent step.</a:t>
            </a:r>
            <a:endParaRPr lang="en-IN" dirty="0">
              <a:latin typeface="+mj-lt"/>
            </a:endParaRPr>
          </a:p>
        </p:txBody>
      </p:sp>
    </p:spTree>
    <p:extLst>
      <p:ext uri="{BB962C8B-B14F-4D97-AF65-F5344CB8AC3E}">
        <p14:creationId xmlns:p14="http://schemas.microsoft.com/office/powerpoint/2010/main" val="40995900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2032-E7ED-9BD1-4BBD-D8ECA3829B90}"/>
              </a:ext>
            </a:extLst>
          </p:cNvPr>
          <p:cNvSpPr>
            <a:spLocks noGrp="1"/>
          </p:cNvSpPr>
          <p:nvPr>
            <p:ph type="title"/>
          </p:nvPr>
        </p:nvSpPr>
        <p:spPr/>
        <p:txBody>
          <a:bodyPr/>
          <a:lstStyle/>
          <a:p>
            <a:r>
              <a:rPr lang="en-IN" b="0" i="0" dirty="0">
                <a:effectLst/>
                <a:highlight>
                  <a:srgbClr val="FFFFFF"/>
                </a:highlight>
                <a:latin typeface="Roboto" panose="02000000000000000000" pitchFamily="2" charset="0"/>
              </a:rPr>
              <a:t>Configuring Your Artifact Repository</a:t>
            </a:r>
            <a:br>
              <a:rPr lang="en-IN" b="0" i="0" dirty="0">
                <a:effectLst/>
                <a:highlight>
                  <a:srgbClr val="FFFFFF"/>
                </a:highlight>
                <a:latin typeface="Roboto" panose="02000000000000000000" pitchFamily="2" charset="0"/>
              </a:rPr>
            </a:br>
            <a:endParaRPr lang="en-IN" dirty="0"/>
          </a:p>
        </p:txBody>
      </p:sp>
      <p:sp>
        <p:nvSpPr>
          <p:cNvPr id="3" name="Content Placeholder 2">
            <a:extLst>
              <a:ext uri="{FF2B5EF4-FFF2-40B4-BE49-F238E27FC236}">
                <a16:creationId xmlns:a16="http://schemas.microsoft.com/office/drawing/2014/main" id="{7AC235EA-AD9F-3AA8-01D1-1A864A138212}"/>
              </a:ext>
            </a:extLst>
          </p:cNvPr>
          <p:cNvSpPr>
            <a:spLocks noGrp="1"/>
          </p:cNvSpPr>
          <p:nvPr>
            <p:ph idx="1"/>
          </p:nvPr>
        </p:nvSpPr>
        <p:spPr/>
        <p:txBody>
          <a:bodyPr/>
          <a:lstStyle/>
          <a:p>
            <a:pPr>
              <a:buFont typeface="Wingdings" panose="05000000000000000000" pitchFamily="2" charset="2"/>
              <a:buChar char="Ø"/>
            </a:pPr>
            <a:r>
              <a:rPr lang="en-US" dirty="0">
                <a:latin typeface="+mj-lt"/>
              </a:rPr>
              <a:t>To run Argo workflows that use artifacts, you must configure and use an artifact repository. </a:t>
            </a:r>
          </a:p>
          <a:p>
            <a:pPr>
              <a:buFont typeface="Wingdings" panose="05000000000000000000" pitchFamily="2" charset="2"/>
              <a:buChar char="Ø"/>
            </a:pPr>
            <a:r>
              <a:rPr lang="en-US" dirty="0">
                <a:latin typeface="+mj-lt"/>
              </a:rPr>
              <a:t>Argo supports any S3 compatible artifact repository such as AWS, GCS and </a:t>
            </a:r>
            <a:r>
              <a:rPr lang="en-US" dirty="0" err="1">
                <a:latin typeface="+mj-lt"/>
              </a:rPr>
              <a:t>MinIO</a:t>
            </a:r>
            <a:r>
              <a:rPr lang="en-US" dirty="0">
                <a:latin typeface="+mj-lt"/>
              </a:rPr>
              <a:t>.</a:t>
            </a:r>
          </a:p>
          <a:p>
            <a:pPr>
              <a:buFont typeface="Wingdings" panose="05000000000000000000" pitchFamily="2" charset="2"/>
              <a:buChar char="Ø"/>
            </a:pPr>
            <a:r>
              <a:rPr lang="en-US" dirty="0">
                <a:latin typeface="+mj-lt"/>
              </a:rPr>
              <a:t> This section shows how to configure the artifact repository. Subsequent sections will show how to use it.</a:t>
            </a:r>
            <a:endParaRPr lang="en-IN" dirty="0">
              <a:latin typeface="+mj-lt"/>
            </a:endParaRPr>
          </a:p>
        </p:txBody>
      </p:sp>
    </p:spTree>
    <p:extLst>
      <p:ext uri="{BB962C8B-B14F-4D97-AF65-F5344CB8AC3E}">
        <p14:creationId xmlns:p14="http://schemas.microsoft.com/office/powerpoint/2010/main" val="18347858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53323-10EE-CD0E-EC43-0397548E65BB}"/>
              </a:ext>
            </a:extLst>
          </p:cNvPr>
          <p:cNvSpPr>
            <a:spLocks noGrp="1"/>
          </p:cNvSpPr>
          <p:nvPr>
            <p:ph type="title"/>
          </p:nvPr>
        </p:nvSpPr>
        <p:spPr/>
        <p:txBody>
          <a:bodyPr/>
          <a:lstStyle/>
          <a:p>
            <a:r>
              <a:rPr lang="en-IN" dirty="0"/>
              <a:t>..</a:t>
            </a:r>
          </a:p>
        </p:txBody>
      </p:sp>
      <p:pic>
        <p:nvPicPr>
          <p:cNvPr id="5" name="Picture 4">
            <a:extLst>
              <a:ext uri="{FF2B5EF4-FFF2-40B4-BE49-F238E27FC236}">
                <a16:creationId xmlns:a16="http://schemas.microsoft.com/office/drawing/2014/main" id="{3C4B87F7-7639-318B-1F24-4D07FC7133BB}"/>
              </a:ext>
            </a:extLst>
          </p:cNvPr>
          <p:cNvPicPr>
            <a:picLocks noChangeAspect="1"/>
          </p:cNvPicPr>
          <p:nvPr/>
        </p:nvPicPr>
        <p:blipFill>
          <a:blip r:embed="rId2"/>
          <a:stretch>
            <a:fillRect/>
          </a:stretch>
        </p:blipFill>
        <p:spPr>
          <a:xfrm>
            <a:off x="939800" y="1587405"/>
            <a:ext cx="9715499" cy="5016595"/>
          </a:xfrm>
          <a:prstGeom prst="rect">
            <a:avLst/>
          </a:prstGeom>
        </p:spPr>
      </p:pic>
    </p:spTree>
    <p:extLst>
      <p:ext uri="{BB962C8B-B14F-4D97-AF65-F5344CB8AC3E}">
        <p14:creationId xmlns:p14="http://schemas.microsoft.com/office/powerpoint/2010/main" val="764094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4934B-882D-09B5-1566-2CACE2647FFA}"/>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EA5A09C1-7D47-11C8-9FE8-C44483396C1A}"/>
              </a:ext>
            </a:extLst>
          </p:cNvPr>
          <p:cNvSpPr>
            <a:spLocks noGrp="1"/>
          </p:cNvSpPr>
          <p:nvPr>
            <p:ph idx="1"/>
          </p:nvPr>
        </p:nvSpPr>
        <p:spPr/>
        <p:txBody>
          <a:bodyPr/>
          <a:lstStyle/>
          <a:p>
            <a:r>
              <a:rPr lang="en-US" dirty="0">
                <a:latin typeface="+mj-lt"/>
              </a:rPr>
              <a:t>Argo workflow is an opensource container native workflow engine for orchestration jobs on Kubernetes. Argo workflow is implemented as a Kubernetes CRD (Custom Resource Definition). </a:t>
            </a:r>
          </a:p>
          <a:p>
            <a:r>
              <a:rPr lang="en-US" dirty="0">
                <a:latin typeface="+mj-lt"/>
              </a:rPr>
              <a:t> Argo Workflows lets you define and run complex job sequences on Kubernetes, using containers for each step and leveraging Kubernetes' native capabilities for managing these workflows.</a:t>
            </a:r>
          </a:p>
          <a:p>
            <a:r>
              <a:rPr lang="en-US" dirty="0">
                <a:latin typeface="+mj-lt"/>
              </a:rPr>
              <a:t>As the part of prerequisites, Kubernetes environment must be available to setup Argo Workflow, since it is going to implement the workflow on top of it.</a:t>
            </a:r>
            <a:endParaRPr lang="en-IN" dirty="0">
              <a:latin typeface="+mj-lt"/>
            </a:endParaRPr>
          </a:p>
        </p:txBody>
      </p:sp>
    </p:spTree>
    <p:extLst>
      <p:ext uri="{BB962C8B-B14F-4D97-AF65-F5344CB8AC3E}">
        <p14:creationId xmlns:p14="http://schemas.microsoft.com/office/powerpoint/2010/main" val="31098441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842B0-5CE9-231A-8C6E-4A48F9B24397}"/>
              </a:ext>
            </a:extLst>
          </p:cNvPr>
          <p:cNvSpPr>
            <a:spLocks noGrp="1"/>
          </p:cNvSpPr>
          <p:nvPr>
            <p:ph type="title"/>
          </p:nvPr>
        </p:nvSpPr>
        <p:spPr/>
        <p:txBody>
          <a:bodyPr/>
          <a:lstStyle/>
          <a:p>
            <a:r>
              <a:rPr lang="en-IN" dirty="0"/>
              <a:t>..</a:t>
            </a:r>
          </a:p>
        </p:txBody>
      </p:sp>
      <p:sp>
        <p:nvSpPr>
          <p:cNvPr id="3" name="Content Placeholder 2">
            <a:extLst>
              <a:ext uri="{FF2B5EF4-FFF2-40B4-BE49-F238E27FC236}">
                <a16:creationId xmlns:a16="http://schemas.microsoft.com/office/drawing/2014/main" id="{5C659CB7-8780-BD04-7C3D-30BCF6F12F73}"/>
              </a:ext>
            </a:extLst>
          </p:cNvPr>
          <p:cNvSpPr>
            <a:spLocks noGrp="1"/>
          </p:cNvSpPr>
          <p:nvPr>
            <p:ph idx="1"/>
          </p:nvPr>
        </p:nvSpPr>
        <p:spPr/>
        <p:txBody>
          <a:bodyPr/>
          <a:lstStyle/>
          <a:p>
            <a:pPr>
              <a:buFont typeface="Wingdings" panose="05000000000000000000" pitchFamily="2" charset="2"/>
              <a:buChar char="Ø"/>
            </a:pPr>
            <a:r>
              <a:rPr lang="en-US" dirty="0">
                <a:latin typeface="+mj-lt"/>
              </a:rPr>
              <a:t>Create your bucket and access keys for the bucket. AWS access keys have the same permissions as the user they are associated with. </a:t>
            </a:r>
          </a:p>
          <a:p>
            <a:pPr>
              <a:buFont typeface="Wingdings" panose="05000000000000000000" pitchFamily="2" charset="2"/>
              <a:buChar char="Ø"/>
            </a:pPr>
            <a:r>
              <a:rPr lang="en-US" dirty="0">
                <a:latin typeface="+mj-lt"/>
              </a:rPr>
              <a:t>In particular, you cannot create access keys with reduced scope. If you want to limit the permissions for an access key, you will need to create a user with just the permissions you want to associate with the access key. Otherwise, you can just create an access key using your existing user account.</a:t>
            </a:r>
            <a:endParaRPr lang="en-IN" dirty="0">
              <a:latin typeface="+mj-lt"/>
            </a:endParaRPr>
          </a:p>
        </p:txBody>
      </p:sp>
    </p:spTree>
    <p:extLst>
      <p:ext uri="{BB962C8B-B14F-4D97-AF65-F5344CB8AC3E}">
        <p14:creationId xmlns:p14="http://schemas.microsoft.com/office/powerpoint/2010/main" val="11180026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6812C-34D7-9391-D79D-60247F0AF30D}"/>
              </a:ext>
            </a:extLst>
          </p:cNvPr>
          <p:cNvSpPr>
            <a:spLocks noGrp="1"/>
          </p:cNvSpPr>
          <p:nvPr>
            <p:ph type="title"/>
          </p:nvPr>
        </p:nvSpPr>
        <p:spPr/>
        <p:txBody>
          <a:bodyPr/>
          <a:lstStyle/>
          <a:p>
            <a:r>
              <a:rPr lang="en-IN" dirty="0"/>
              <a:t>Artifacts</a:t>
            </a:r>
          </a:p>
        </p:txBody>
      </p:sp>
      <p:pic>
        <p:nvPicPr>
          <p:cNvPr id="5" name="Picture 4">
            <a:extLst>
              <a:ext uri="{FF2B5EF4-FFF2-40B4-BE49-F238E27FC236}">
                <a16:creationId xmlns:a16="http://schemas.microsoft.com/office/drawing/2014/main" id="{35787572-D471-447C-D45F-D6D68FA0B835}"/>
              </a:ext>
            </a:extLst>
          </p:cNvPr>
          <p:cNvPicPr>
            <a:picLocks noChangeAspect="1"/>
          </p:cNvPicPr>
          <p:nvPr/>
        </p:nvPicPr>
        <p:blipFill>
          <a:blip r:embed="rId2"/>
          <a:stretch>
            <a:fillRect/>
          </a:stretch>
        </p:blipFill>
        <p:spPr>
          <a:xfrm>
            <a:off x="158437" y="1571542"/>
            <a:ext cx="12179926" cy="4435558"/>
          </a:xfrm>
          <a:prstGeom prst="rect">
            <a:avLst/>
          </a:prstGeom>
        </p:spPr>
      </p:pic>
    </p:spTree>
    <p:extLst>
      <p:ext uri="{BB962C8B-B14F-4D97-AF65-F5344CB8AC3E}">
        <p14:creationId xmlns:p14="http://schemas.microsoft.com/office/powerpoint/2010/main" val="18484524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9B861-EB2F-572C-00AF-33EB4D93C1E8}"/>
              </a:ext>
            </a:extLst>
          </p:cNvPr>
          <p:cNvSpPr>
            <a:spLocks noGrp="1"/>
          </p:cNvSpPr>
          <p:nvPr>
            <p:ph type="title"/>
          </p:nvPr>
        </p:nvSpPr>
        <p:spPr/>
        <p:txBody>
          <a:bodyPr/>
          <a:lstStyle/>
          <a:p>
            <a:r>
              <a:rPr lang="en-IN" dirty="0"/>
              <a:t>S3 bucket</a:t>
            </a:r>
          </a:p>
        </p:txBody>
      </p:sp>
      <p:pic>
        <p:nvPicPr>
          <p:cNvPr id="5" name="Picture 4">
            <a:extLst>
              <a:ext uri="{FF2B5EF4-FFF2-40B4-BE49-F238E27FC236}">
                <a16:creationId xmlns:a16="http://schemas.microsoft.com/office/drawing/2014/main" id="{A4E09A0B-9819-E7FD-1048-580829D57CB4}"/>
              </a:ext>
            </a:extLst>
          </p:cNvPr>
          <p:cNvPicPr>
            <a:picLocks noChangeAspect="1"/>
          </p:cNvPicPr>
          <p:nvPr/>
        </p:nvPicPr>
        <p:blipFill>
          <a:blip r:embed="rId2"/>
          <a:stretch>
            <a:fillRect/>
          </a:stretch>
        </p:blipFill>
        <p:spPr>
          <a:xfrm>
            <a:off x="1701574" y="1904921"/>
            <a:ext cx="8788852" cy="3556079"/>
          </a:xfrm>
          <a:prstGeom prst="rect">
            <a:avLst/>
          </a:prstGeom>
        </p:spPr>
      </p:pic>
    </p:spTree>
    <p:extLst>
      <p:ext uri="{BB962C8B-B14F-4D97-AF65-F5344CB8AC3E}">
        <p14:creationId xmlns:p14="http://schemas.microsoft.com/office/powerpoint/2010/main" val="26187641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CCFB1-70FB-E41C-5657-8044FC0E0F06}"/>
              </a:ext>
            </a:extLst>
          </p:cNvPr>
          <p:cNvSpPr>
            <a:spLocks noGrp="1"/>
          </p:cNvSpPr>
          <p:nvPr>
            <p:ph type="title"/>
          </p:nvPr>
        </p:nvSpPr>
        <p:spPr/>
        <p:txBody>
          <a:bodyPr/>
          <a:lstStyle/>
          <a:p>
            <a:r>
              <a:rPr lang="en-IN" dirty="0"/>
              <a:t>Watch output</a:t>
            </a:r>
          </a:p>
        </p:txBody>
      </p:sp>
      <p:pic>
        <p:nvPicPr>
          <p:cNvPr id="5" name="Picture 4">
            <a:extLst>
              <a:ext uri="{FF2B5EF4-FFF2-40B4-BE49-F238E27FC236}">
                <a16:creationId xmlns:a16="http://schemas.microsoft.com/office/drawing/2014/main" id="{FA20987A-9887-5E8E-EFD4-1ED6C43FB0B4}"/>
              </a:ext>
            </a:extLst>
          </p:cNvPr>
          <p:cNvPicPr>
            <a:picLocks noChangeAspect="1"/>
          </p:cNvPicPr>
          <p:nvPr/>
        </p:nvPicPr>
        <p:blipFill>
          <a:blip r:embed="rId2"/>
          <a:stretch>
            <a:fillRect/>
          </a:stretch>
        </p:blipFill>
        <p:spPr>
          <a:xfrm>
            <a:off x="1498050" y="1958872"/>
            <a:ext cx="10693950" cy="4007056"/>
          </a:xfrm>
          <a:prstGeom prst="rect">
            <a:avLst/>
          </a:prstGeom>
        </p:spPr>
      </p:pic>
    </p:spTree>
    <p:extLst>
      <p:ext uri="{BB962C8B-B14F-4D97-AF65-F5344CB8AC3E}">
        <p14:creationId xmlns:p14="http://schemas.microsoft.com/office/powerpoint/2010/main" val="19815405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A2E48-0CFD-5DF2-A698-AEDABFF52487}"/>
              </a:ext>
            </a:extLst>
          </p:cNvPr>
          <p:cNvSpPr>
            <a:spLocks noGrp="1"/>
          </p:cNvSpPr>
          <p:nvPr>
            <p:ph type="title"/>
          </p:nvPr>
        </p:nvSpPr>
        <p:spPr/>
        <p:txBody>
          <a:bodyPr/>
          <a:lstStyle/>
          <a:p>
            <a:r>
              <a:rPr lang="en-IN" dirty="0"/>
              <a:t>Lab10 and Lab 11</a:t>
            </a:r>
          </a:p>
        </p:txBody>
      </p:sp>
      <p:sp>
        <p:nvSpPr>
          <p:cNvPr id="3" name="Content Placeholder 2">
            <a:extLst>
              <a:ext uri="{FF2B5EF4-FFF2-40B4-BE49-F238E27FC236}">
                <a16:creationId xmlns:a16="http://schemas.microsoft.com/office/drawing/2014/main" id="{BDA2EF98-5A42-62A8-DFEB-280BDF8C4FF6}"/>
              </a:ext>
            </a:extLst>
          </p:cNvPr>
          <p:cNvSpPr>
            <a:spLocks noGrp="1"/>
          </p:cNvSpPr>
          <p:nvPr>
            <p:ph idx="1"/>
          </p:nvPr>
        </p:nvSpPr>
        <p:spPr>
          <a:xfrm>
            <a:off x="838200" y="2108199"/>
            <a:ext cx="10515600" cy="4132263"/>
          </a:xfrm>
        </p:spPr>
        <p:txBody>
          <a:bodyPr/>
          <a:lstStyle/>
          <a:p>
            <a:r>
              <a:rPr lang="en-IN" dirty="0"/>
              <a:t>Setup antifactory on </a:t>
            </a:r>
            <a:r>
              <a:rPr lang="en-IN" dirty="0" err="1"/>
              <a:t>aws</a:t>
            </a:r>
            <a:r>
              <a:rPr lang="en-IN" dirty="0"/>
              <a:t> S3 bucket</a:t>
            </a:r>
          </a:p>
          <a:p>
            <a:r>
              <a:rPr lang="en-IN" dirty="0"/>
              <a:t>Lab Artifacts labs  using steps</a:t>
            </a:r>
          </a:p>
          <a:p>
            <a:endParaRPr lang="en-IN" dirty="0"/>
          </a:p>
        </p:txBody>
      </p:sp>
      <p:pic>
        <p:nvPicPr>
          <p:cNvPr id="5" name="Picture 4">
            <a:extLst>
              <a:ext uri="{FF2B5EF4-FFF2-40B4-BE49-F238E27FC236}">
                <a16:creationId xmlns:a16="http://schemas.microsoft.com/office/drawing/2014/main" id="{D370F259-C543-48B7-08B0-2324A4ED7684}"/>
              </a:ext>
            </a:extLst>
          </p:cNvPr>
          <p:cNvPicPr>
            <a:picLocks noChangeAspect="1"/>
          </p:cNvPicPr>
          <p:nvPr/>
        </p:nvPicPr>
        <p:blipFill>
          <a:blip r:embed="rId2"/>
          <a:stretch>
            <a:fillRect/>
          </a:stretch>
        </p:blipFill>
        <p:spPr>
          <a:xfrm>
            <a:off x="1511301" y="3632199"/>
            <a:ext cx="10147300" cy="2860675"/>
          </a:xfrm>
          <a:prstGeom prst="rect">
            <a:avLst/>
          </a:prstGeom>
        </p:spPr>
      </p:pic>
    </p:spTree>
    <p:extLst>
      <p:ext uri="{BB962C8B-B14F-4D97-AF65-F5344CB8AC3E}">
        <p14:creationId xmlns:p14="http://schemas.microsoft.com/office/powerpoint/2010/main" val="15430209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3B2B-D87B-069F-1C12-E6FFAB7E933B}"/>
              </a:ext>
            </a:extLst>
          </p:cNvPr>
          <p:cNvSpPr>
            <a:spLocks noGrp="1"/>
          </p:cNvSpPr>
          <p:nvPr>
            <p:ph type="title"/>
          </p:nvPr>
        </p:nvSpPr>
        <p:spPr/>
        <p:txBody>
          <a:bodyPr/>
          <a:lstStyle/>
          <a:p>
            <a:r>
              <a:rPr lang="en-IN" dirty="0"/>
              <a:t>Output Parameters</a:t>
            </a:r>
          </a:p>
        </p:txBody>
      </p:sp>
      <p:sp>
        <p:nvSpPr>
          <p:cNvPr id="3" name="Content Placeholder 2">
            <a:extLst>
              <a:ext uri="{FF2B5EF4-FFF2-40B4-BE49-F238E27FC236}">
                <a16:creationId xmlns:a16="http://schemas.microsoft.com/office/drawing/2014/main" id="{C8028326-7252-35A8-7BFA-EB64CF4CF1F3}"/>
              </a:ext>
            </a:extLst>
          </p:cNvPr>
          <p:cNvSpPr>
            <a:spLocks noGrp="1"/>
          </p:cNvSpPr>
          <p:nvPr>
            <p:ph idx="1"/>
          </p:nvPr>
        </p:nvSpPr>
        <p:spPr/>
        <p:txBody>
          <a:bodyPr/>
          <a:lstStyle/>
          <a:p>
            <a:pPr>
              <a:buFont typeface="Wingdings" panose="05000000000000000000" pitchFamily="2" charset="2"/>
              <a:buChar char="Ø"/>
            </a:pPr>
            <a:r>
              <a:rPr lang="en-US" dirty="0">
                <a:latin typeface="+mj-lt"/>
              </a:rPr>
              <a:t>Data produced by a step that can be used by subsequent steps.</a:t>
            </a:r>
          </a:p>
          <a:p>
            <a:pPr lvl="1">
              <a:buFont typeface="Wingdings" panose="05000000000000000000" pitchFamily="2" charset="2"/>
              <a:buChar char="Ø"/>
            </a:pPr>
            <a:r>
              <a:rPr lang="en-US" sz="2800" b="0" i="0" dirty="0">
                <a:solidFill>
                  <a:srgbClr val="0D0D0D"/>
                </a:solidFill>
                <a:effectLst/>
                <a:highlight>
                  <a:srgbClr val="FFFFFF"/>
                </a:highlight>
                <a:latin typeface="+mj-lt"/>
              </a:rPr>
              <a:t>Can be used with any type of step, not just script</a:t>
            </a:r>
            <a:endParaRPr lang="en-US" sz="2800" dirty="0">
              <a:latin typeface="+mj-lt"/>
            </a:endParaRPr>
          </a:p>
          <a:p>
            <a:pPr>
              <a:buFont typeface="Wingdings" panose="05000000000000000000" pitchFamily="2" charset="2"/>
              <a:buChar char="Ø"/>
            </a:pPr>
            <a:r>
              <a:rPr lang="en-US" dirty="0">
                <a:latin typeface="+mj-lt"/>
              </a:rPr>
              <a:t>Different from artifacts, which are typically files or larger data blobs.</a:t>
            </a:r>
          </a:p>
          <a:p>
            <a:pPr>
              <a:buFont typeface="Wingdings" panose="05000000000000000000" pitchFamily="2" charset="2"/>
              <a:buChar char="Ø"/>
            </a:pPr>
            <a:r>
              <a:rPr lang="en-US" dirty="0">
                <a:latin typeface="+mj-lt"/>
              </a:rPr>
              <a:t>Allow for more flexible and dynamic workflows.</a:t>
            </a:r>
          </a:p>
          <a:p>
            <a:pPr>
              <a:buFont typeface="Wingdings" panose="05000000000000000000" pitchFamily="2" charset="2"/>
              <a:buChar char="Ø"/>
            </a:pPr>
            <a:r>
              <a:rPr lang="en-US" b="0" i="0" dirty="0">
                <a:solidFill>
                  <a:srgbClr val="0D0D0D"/>
                </a:solidFill>
                <a:effectLst/>
                <a:highlight>
                  <a:srgbClr val="FFFFFF"/>
                </a:highlight>
                <a:latin typeface="+mj-lt"/>
              </a:rPr>
              <a:t>Suitable for conditional tests, loops, and arguments.</a:t>
            </a:r>
            <a:endParaRPr lang="en-US" dirty="0">
              <a:latin typeface="+mj-lt"/>
            </a:endParaRPr>
          </a:p>
          <a:p>
            <a:endParaRPr lang="en-IN" dirty="0"/>
          </a:p>
        </p:txBody>
      </p:sp>
    </p:spTree>
    <p:extLst>
      <p:ext uri="{BB962C8B-B14F-4D97-AF65-F5344CB8AC3E}">
        <p14:creationId xmlns:p14="http://schemas.microsoft.com/office/powerpoint/2010/main" val="6537663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DAC51-93E0-8F60-7104-4D33B6D589AB}"/>
              </a:ext>
            </a:extLst>
          </p:cNvPr>
          <p:cNvSpPr>
            <a:spLocks noGrp="1"/>
          </p:cNvSpPr>
          <p:nvPr>
            <p:ph type="title"/>
          </p:nvPr>
        </p:nvSpPr>
        <p:spPr/>
        <p:txBody>
          <a:bodyPr>
            <a:normAutofit fontScale="90000"/>
          </a:bodyPr>
          <a:lstStyle/>
          <a:p>
            <a:r>
              <a:rPr lang="en-US" sz="3100" b="1" i="0" dirty="0">
                <a:solidFill>
                  <a:srgbClr val="0D0D0D"/>
                </a:solidFill>
                <a:effectLst/>
                <a:highlight>
                  <a:srgbClr val="FFFFFF"/>
                </a:highlight>
              </a:rPr>
              <a:t>Generate Output</a:t>
            </a:r>
            <a:r>
              <a:rPr lang="en-US" sz="3100" b="0" i="0" dirty="0">
                <a:solidFill>
                  <a:srgbClr val="0D0D0D"/>
                </a:solidFill>
                <a:effectLst/>
                <a:highlight>
                  <a:srgbClr val="FFFFFF"/>
                </a:highlight>
              </a:rPr>
              <a:t>: A step generates an output and writes it to a file.</a:t>
            </a:r>
            <a:br>
              <a:rPr lang="en-US" b="0" i="0" dirty="0">
                <a:solidFill>
                  <a:srgbClr val="0D0D0D"/>
                </a:solidFill>
                <a:effectLst/>
                <a:highlight>
                  <a:srgbClr val="FFFFFF"/>
                </a:highlight>
                <a:latin typeface="Söhne"/>
              </a:rPr>
            </a:br>
            <a:endParaRPr lang="en-IN" dirty="0"/>
          </a:p>
        </p:txBody>
      </p:sp>
      <p:sp>
        <p:nvSpPr>
          <p:cNvPr id="3" name="Content Placeholder 2">
            <a:extLst>
              <a:ext uri="{FF2B5EF4-FFF2-40B4-BE49-F238E27FC236}">
                <a16:creationId xmlns:a16="http://schemas.microsoft.com/office/drawing/2014/main" id="{1A84DD90-AEDD-7C0A-A941-FC42CD6D0880}"/>
              </a:ext>
            </a:extLst>
          </p:cNvPr>
          <p:cNvSpPr>
            <a:spLocks noGrp="1"/>
          </p:cNvSpPr>
          <p:nvPr>
            <p:ph idx="1"/>
          </p:nvPr>
        </p:nvSpPr>
        <p:spPr/>
        <p:txBody>
          <a:bodyPr>
            <a:normAutofit fontScale="92500" lnSpcReduction="20000"/>
          </a:bodyPr>
          <a:lstStyle/>
          <a:p>
            <a:pPr marL="0" indent="0">
              <a:buNone/>
            </a:pPr>
            <a:r>
              <a:rPr lang="en-IN" dirty="0">
                <a:latin typeface="+mj-lt"/>
              </a:rPr>
              <a:t>- name: generate-parameter</a:t>
            </a:r>
          </a:p>
          <a:p>
            <a:pPr marL="0" indent="0">
              <a:buNone/>
            </a:pPr>
            <a:r>
              <a:rPr lang="en-IN" dirty="0">
                <a:latin typeface="+mj-lt"/>
              </a:rPr>
              <a:t>  container:</a:t>
            </a:r>
          </a:p>
          <a:p>
            <a:pPr marL="0" indent="0">
              <a:buNone/>
            </a:pPr>
            <a:r>
              <a:rPr lang="en-IN" dirty="0">
                <a:latin typeface="+mj-lt"/>
              </a:rPr>
              <a:t>    image: alpine:3.7</a:t>
            </a:r>
          </a:p>
          <a:p>
            <a:pPr marL="0" indent="0">
              <a:buNone/>
            </a:pPr>
            <a:r>
              <a:rPr lang="en-IN" dirty="0">
                <a:latin typeface="+mj-lt"/>
              </a:rPr>
              <a:t>    command: [</a:t>
            </a:r>
            <a:r>
              <a:rPr lang="en-IN" dirty="0" err="1">
                <a:latin typeface="+mj-lt"/>
              </a:rPr>
              <a:t>sh</a:t>
            </a:r>
            <a:r>
              <a:rPr lang="en-IN" dirty="0">
                <a:latin typeface="+mj-lt"/>
              </a:rPr>
              <a:t>, -c]</a:t>
            </a:r>
          </a:p>
          <a:p>
            <a:pPr marL="0" indent="0">
              <a:buNone/>
            </a:pPr>
            <a:r>
              <a:rPr lang="en-IN" dirty="0">
                <a:latin typeface="+mj-lt"/>
              </a:rPr>
              <a:t>    </a:t>
            </a:r>
            <a:r>
              <a:rPr lang="en-IN" dirty="0" err="1">
                <a:latin typeface="+mj-lt"/>
              </a:rPr>
              <a:t>args</a:t>
            </a:r>
            <a:r>
              <a:rPr lang="en-IN" dirty="0">
                <a:latin typeface="+mj-lt"/>
              </a:rPr>
              <a:t>: ["echo 'Hello, Argo' &gt; /</a:t>
            </a:r>
            <a:r>
              <a:rPr lang="en-IN" dirty="0" err="1">
                <a:latin typeface="+mj-lt"/>
              </a:rPr>
              <a:t>tmp</a:t>
            </a:r>
            <a:r>
              <a:rPr lang="en-IN" dirty="0">
                <a:latin typeface="+mj-lt"/>
              </a:rPr>
              <a:t>/message.txt"]</a:t>
            </a:r>
          </a:p>
          <a:p>
            <a:pPr marL="0" indent="0">
              <a:buNone/>
            </a:pPr>
            <a:r>
              <a:rPr lang="en-IN" dirty="0">
                <a:latin typeface="+mj-lt"/>
              </a:rPr>
              <a:t>  outputs:</a:t>
            </a:r>
          </a:p>
          <a:p>
            <a:pPr marL="0" indent="0">
              <a:buNone/>
            </a:pPr>
            <a:r>
              <a:rPr lang="en-IN" dirty="0">
                <a:latin typeface="+mj-lt"/>
              </a:rPr>
              <a:t>    parameters:</a:t>
            </a:r>
          </a:p>
          <a:p>
            <a:pPr marL="0" indent="0">
              <a:buNone/>
            </a:pPr>
            <a:r>
              <a:rPr lang="en-IN" dirty="0">
                <a:latin typeface="+mj-lt"/>
              </a:rPr>
              <a:t>    - name: message</a:t>
            </a:r>
          </a:p>
          <a:p>
            <a:pPr marL="0" indent="0">
              <a:buNone/>
            </a:pPr>
            <a:r>
              <a:rPr lang="en-IN" dirty="0">
                <a:latin typeface="+mj-lt"/>
              </a:rPr>
              <a:t>      </a:t>
            </a:r>
            <a:r>
              <a:rPr lang="en-IN" dirty="0" err="1">
                <a:latin typeface="+mj-lt"/>
              </a:rPr>
              <a:t>valueFrom</a:t>
            </a:r>
            <a:r>
              <a:rPr lang="en-IN" dirty="0">
                <a:latin typeface="+mj-lt"/>
              </a:rPr>
              <a:t>:</a:t>
            </a:r>
          </a:p>
          <a:p>
            <a:pPr marL="0" indent="0">
              <a:buNone/>
            </a:pPr>
            <a:r>
              <a:rPr lang="en-IN" dirty="0">
                <a:latin typeface="+mj-lt"/>
              </a:rPr>
              <a:t>        path: /</a:t>
            </a:r>
            <a:r>
              <a:rPr lang="en-IN" dirty="0" err="1">
                <a:latin typeface="+mj-lt"/>
              </a:rPr>
              <a:t>tmp</a:t>
            </a:r>
            <a:r>
              <a:rPr lang="en-IN" dirty="0">
                <a:latin typeface="+mj-lt"/>
              </a:rPr>
              <a:t>/message.txt</a:t>
            </a:r>
          </a:p>
          <a:p>
            <a:pPr marL="0" indent="0">
              <a:buNone/>
            </a:pPr>
            <a:endParaRPr lang="en-IN" dirty="0"/>
          </a:p>
        </p:txBody>
      </p:sp>
    </p:spTree>
    <p:extLst>
      <p:ext uri="{BB962C8B-B14F-4D97-AF65-F5344CB8AC3E}">
        <p14:creationId xmlns:p14="http://schemas.microsoft.com/office/powerpoint/2010/main" val="33456302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6647-E9F3-497E-B990-1CBB8F7BAA42}"/>
              </a:ext>
            </a:extLst>
          </p:cNvPr>
          <p:cNvSpPr>
            <a:spLocks noGrp="1"/>
          </p:cNvSpPr>
          <p:nvPr>
            <p:ph type="title"/>
          </p:nvPr>
        </p:nvSpPr>
        <p:spPr/>
        <p:txBody>
          <a:bodyPr/>
          <a:lstStyle/>
          <a:p>
            <a:r>
              <a:rPr lang="en-IN" dirty="0"/>
              <a:t>Use Parameters</a:t>
            </a:r>
          </a:p>
        </p:txBody>
      </p:sp>
      <p:sp>
        <p:nvSpPr>
          <p:cNvPr id="3" name="Content Placeholder 2">
            <a:extLst>
              <a:ext uri="{FF2B5EF4-FFF2-40B4-BE49-F238E27FC236}">
                <a16:creationId xmlns:a16="http://schemas.microsoft.com/office/drawing/2014/main" id="{F156EF65-0C55-7C29-81D7-14E94C0DDDE1}"/>
              </a:ext>
            </a:extLst>
          </p:cNvPr>
          <p:cNvSpPr>
            <a:spLocks noGrp="1"/>
          </p:cNvSpPr>
          <p:nvPr>
            <p:ph idx="1"/>
          </p:nvPr>
        </p:nvSpPr>
        <p:spPr/>
        <p:txBody>
          <a:bodyPr/>
          <a:lstStyle/>
          <a:p>
            <a:pPr marL="0" indent="0">
              <a:buNone/>
            </a:pPr>
            <a:r>
              <a:rPr lang="en-IN" dirty="0">
                <a:latin typeface="+mj-lt"/>
              </a:rPr>
              <a:t>- name: use-parameter</a:t>
            </a:r>
          </a:p>
          <a:p>
            <a:pPr marL="0" indent="0">
              <a:buNone/>
            </a:pPr>
            <a:r>
              <a:rPr lang="en-IN" dirty="0">
                <a:latin typeface="+mj-lt"/>
              </a:rPr>
              <a:t>  template: display-message</a:t>
            </a:r>
          </a:p>
          <a:p>
            <a:pPr marL="0" indent="0">
              <a:buNone/>
            </a:pPr>
            <a:r>
              <a:rPr lang="en-IN" dirty="0">
                <a:latin typeface="+mj-lt"/>
              </a:rPr>
              <a:t>  arguments:</a:t>
            </a:r>
          </a:p>
          <a:p>
            <a:pPr marL="0" indent="0">
              <a:buNone/>
            </a:pPr>
            <a:r>
              <a:rPr lang="en-IN" dirty="0">
                <a:latin typeface="+mj-lt"/>
              </a:rPr>
              <a:t>    parameters:</a:t>
            </a:r>
          </a:p>
          <a:p>
            <a:pPr marL="0" indent="0">
              <a:buNone/>
            </a:pPr>
            <a:r>
              <a:rPr lang="en-IN" dirty="0">
                <a:latin typeface="+mj-lt"/>
              </a:rPr>
              <a:t>    - name: message</a:t>
            </a:r>
          </a:p>
          <a:p>
            <a:pPr marL="0" indent="0">
              <a:buNone/>
            </a:pPr>
            <a:r>
              <a:rPr lang="en-IN" dirty="0">
                <a:latin typeface="+mj-lt"/>
              </a:rPr>
              <a:t>      value: "{{</a:t>
            </a:r>
            <a:r>
              <a:rPr lang="en-IN" dirty="0" err="1">
                <a:latin typeface="+mj-lt"/>
              </a:rPr>
              <a:t>steps.generate-parameter.outputs.parameters.message</a:t>
            </a:r>
            <a:r>
              <a:rPr lang="en-IN" dirty="0">
                <a:latin typeface="+mj-lt"/>
              </a:rPr>
              <a:t>}}"</a:t>
            </a:r>
          </a:p>
          <a:p>
            <a:pPr marL="0" indent="0">
              <a:buNone/>
            </a:pPr>
            <a:endParaRPr lang="en-IN" dirty="0"/>
          </a:p>
        </p:txBody>
      </p:sp>
    </p:spTree>
    <p:extLst>
      <p:ext uri="{BB962C8B-B14F-4D97-AF65-F5344CB8AC3E}">
        <p14:creationId xmlns:p14="http://schemas.microsoft.com/office/powerpoint/2010/main" val="41745831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5DE6-3008-594C-76E2-FBE81103934C}"/>
              </a:ext>
            </a:extLst>
          </p:cNvPr>
          <p:cNvSpPr>
            <a:spLocks noGrp="1"/>
          </p:cNvSpPr>
          <p:nvPr>
            <p:ph type="title"/>
          </p:nvPr>
        </p:nvSpPr>
        <p:spPr/>
        <p:txBody>
          <a:bodyPr/>
          <a:lstStyle/>
          <a:p>
            <a:r>
              <a:rPr lang="en-IN" dirty="0"/>
              <a:t>Display message</a:t>
            </a:r>
          </a:p>
        </p:txBody>
      </p:sp>
      <p:sp>
        <p:nvSpPr>
          <p:cNvPr id="3" name="Content Placeholder 2">
            <a:extLst>
              <a:ext uri="{FF2B5EF4-FFF2-40B4-BE49-F238E27FC236}">
                <a16:creationId xmlns:a16="http://schemas.microsoft.com/office/drawing/2014/main" id="{D865D4E8-9B54-B204-6A5D-9DFF3B8F4755}"/>
              </a:ext>
            </a:extLst>
          </p:cNvPr>
          <p:cNvSpPr>
            <a:spLocks noGrp="1"/>
          </p:cNvSpPr>
          <p:nvPr>
            <p:ph idx="1"/>
          </p:nvPr>
        </p:nvSpPr>
        <p:spPr/>
        <p:txBody>
          <a:bodyPr/>
          <a:lstStyle/>
          <a:p>
            <a:pPr marL="0" indent="0">
              <a:buNone/>
            </a:pPr>
            <a:r>
              <a:rPr lang="en-IN" dirty="0">
                <a:latin typeface="+mj-lt"/>
              </a:rPr>
              <a:t>- name: display-message</a:t>
            </a:r>
          </a:p>
          <a:p>
            <a:pPr marL="0" indent="0">
              <a:buNone/>
            </a:pPr>
            <a:r>
              <a:rPr lang="en-IN" dirty="0">
                <a:latin typeface="+mj-lt"/>
              </a:rPr>
              <a:t>  inputs:</a:t>
            </a:r>
          </a:p>
          <a:p>
            <a:pPr marL="0" indent="0">
              <a:buNone/>
            </a:pPr>
            <a:r>
              <a:rPr lang="en-IN" dirty="0">
                <a:latin typeface="+mj-lt"/>
              </a:rPr>
              <a:t>    parameters:</a:t>
            </a:r>
          </a:p>
          <a:p>
            <a:pPr marL="0" indent="0">
              <a:buNone/>
            </a:pPr>
            <a:r>
              <a:rPr lang="en-IN" dirty="0">
                <a:latin typeface="+mj-lt"/>
              </a:rPr>
              <a:t>    - name: message</a:t>
            </a:r>
          </a:p>
          <a:p>
            <a:pPr marL="0" indent="0">
              <a:buNone/>
            </a:pPr>
            <a:r>
              <a:rPr lang="en-IN" dirty="0">
                <a:latin typeface="+mj-lt"/>
              </a:rPr>
              <a:t>  container:</a:t>
            </a:r>
          </a:p>
          <a:p>
            <a:pPr marL="0" indent="0">
              <a:buNone/>
            </a:pPr>
            <a:r>
              <a:rPr lang="en-IN" dirty="0">
                <a:latin typeface="+mj-lt"/>
              </a:rPr>
              <a:t>    image: alpine:3.7</a:t>
            </a:r>
          </a:p>
          <a:p>
            <a:pPr marL="0" indent="0">
              <a:buNone/>
            </a:pPr>
            <a:r>
              <a:rPr lang="en-IN" dirty="0">
                <a:latin typeface="+mj-lt"/>
              </a:rPr>
              <a:t>    command: [</a:t>
            </a:r>
            <a:r>
              <a:rPr lang="en-IN" dirty="0" err="1">
                <a:latin typeface="+mj-lt"/>
              </a:rPr>
              <a:t>sh</a:t>
            </a:r>
            <a:r>
              <a:rPr lang="en-IN" dirty="0">
                <a:latin typeface="+mj-lt"/>
              </a:rPr>
              <a:t>, -c]</a:t>
            </a:r>
          </a:p>
          <a:p>
            <a:pPr marL="0" indent="0">
              <a:buNone/>
            </a:pPr>
            <a:r>
              <a:rPr lang="en-IN" dirty="0">
                <a:latin typeface="+mj-lt"/>
              </a:rPr>
              <a:t>    </a:t>
            </a:r>
            <a:r>
              <a:rPr lang="en-IN" dirty="0" err="1">
                <a:latin typeface="+mj-lt"/>
              </a:rPr>
              <a:t>args</a:t>
            </a:r>
            <a:r>
              <a:rPr lang="en-IN" dirty="0">
                <a:latin typeface="+mj-lt"/>
              </a:rPr>
              <a:t>: ["echo {{</a:t>
            </a:r>
            <a:r>
              <a:rPr lang="en-IN" dirty="0" err="1">
                <a:latin typeface="+mj-lt"/>
              </a:rPr>
              <a:t>inputs.parameters.message</a:t>
            </a:r>
            <a:r>
              <a:rPr lang="en-IN" dirty="0">
                <a:latin typeface="+mj-lt"/>
              </a:rPr>
              <a:t>}}"]</a:t>
            </a:r>
          </a:p>
          <a:p>
            <a:pPr marL="0" indent="0">
              <a:buNone/>
            </a:pPr>
            <a:endParaRPr lang="en-IN" dirty="0"/>
          </a:p>
        </p:txBody>
      </p:sp>
    </p:spTree>
    <p:extLst>
      <p:ext uri="{BB962C8B-B14F-4D97-AF65-F5344CB8AC3E}">
        <p14:creationId xmlns:p14="http://schemas.microsoft.com/office/powerpoint/2010/main" val="16447212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2962-027C-FBB2-B844-40DA7778A9EF}"/>
              </a:ext>
            </a:extLst>
          </p:cNvPr>
          <p:cNvSpPr>
            <a:spLocks noGrp="1"/>
          </p:cNvSpPr>
          <p:nvPr>
            <p:ph type="title"/>
          </p:nvPr>
        </p:nvSpPr>
        <p:spPr/>
        <p:txBody>
          <a:bodyPr/>
          <a:lstStyle/>
          <a:p>
            <a:r>
              <a:rPr lang="en-IN" dirty="0"/>
              <a:t>..</a:t>
            </a:r>
          </a:p>
        </p:txBody>
      </p:sp>
      <p:pic>
        <p:nvPicPr>
          <p:cNvPr id="5" name="Picture 4">
            <a:extLst>
              <a:ext uri="{FF2B5EF4-FFF2-40B4-BE49-F238E27FC236}">
                <a16:creationId xmlns:a16="http://schemas.microsoft.com/office/drawing/2014/main" id="{E95EC7A7-DA89-3CE6-147A-57C906AF3E32}"/>
              </a:ext>
            </a:extLst>
          </p:cNvPr>
          <p:cNvPicPr>
            <a:picLocks noChangeAspect="1"/>
          </p:cNvPicPr>
          <p:nvPr/>
        </p:nvPicPr>
        <p:blipFill>
          <a:blip r:embed="rId2"/>
          <a:stretch>
            <a:fillRect/>
          </a:stretch>
        </p:blipFill>
        <p:spPr>
          <a:xfrm>
            <a:off x="1066490" y="1930297"/>
            <a:ext cx="12065620" cy="3988005"/>
          </a:xfrm>
          <a:prstGeom prst="rect">
            <a:avLst/>
          </a:prstGeom>
        </p:spPr>
      </p:pic>
    </p:spTree>
    <p:extLst>
      <p:ext uri="{BB962C8B-B14F-4D97-AF65-F5344CB8AC3E}">
        <p14:creationId xmlns:p14="http://schemas.microsoft.com/office/powerpoint/2010/main" val="4215266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C48D-B453-5CB8-7799-B3D278757809}"/>
              </a:ext>
            </a:extLst>
          </p:cNvPr>
          <p:cNvSpPr>
            <a:spLocks noGrp="1"/>
          </p:cNvSpPr>
          <p:nvPr>
            <p:ph type="title"/>
          </p:nvPr>
        </p:nvSpPr>
        <p:spPr/>
        <p:txBody>
          <a:bodyPr/>
          <a:lstStyle/>
          <a:p>
            <a:r>
              <a:rPr lang="en-IN" dirty="0"/>
              <a:t>Why Argo Workflow?</a:t>
            </a:r>
          </a:p>
        </p:txBody>
      </p:sp>
      <p:sp>
        <p:nvSpPr>
          <p:cNvPr id="3" name="Content Placeholder 2">
            <a:extLst>
              <a:ext uri="{FF2B5EF4-FFF2-40B4-BE49-F238E27FC236}">
                <a16:creationId xmlns:a16="http://schemas.microsoft.com/office/drawing/2014/main" id="{76DB54B2-4BAE-5ADD-9A83-CBB7F8A1B0FA}"/>
              </a:ext>
            </a:extLst>
          </p:cNvPr>
          <p:cNvSpPr>
            <a:spLocks noGrp="1"/>
          </p:cNvSpPr>
          <p:nvPr>
            <p:ph idx="1"/>
          </p:nvPr>
        </p:nvSpPr>
        <p:spPr/>
        <p:txBody>
          <a:bodyPr/>
          <a:lstStyle/>
          <a:p>
            <a:r>
              <a:rPr lang="en-US" dirty="0">
                <a:latin typeface="+mj-lt"/>
              </a:rPr>
              <a:t>In case of complex workflow, when we have multiple stages in Kubernetes environment. Argo workflow solves that complex workflow multiple steps, dependencies and conditions.</a:t>
            </a:r>
          </a:p>
          <a:p>
            <a:r>
              <a:rPr lang="en-US" dirty="0">
                <a:latin typeface="+mj-lt"/>
              </a:rPr>
              <a:t>It provides a UI interface, where we can see all the activities happening on the </a:t>
            </a:r>
            <a:r>
              <a:rPr lang="en-US" dirty="0" err="1">
                <a:latin typeface="+mj-lt"/>
              </a:rPr>
              <a:t>argo</a:t>
            </a:r>
            <a:r>
              <a:rPr lang="en-US" dirty="0">
                <a:latin typeface="+mj-lt"/>
              </a:rPr>
              <a:t> side. Logging and monitoring on each stage is well integrated.  Scaling up and version control is also well managed.</a:t>
            </a:r>
          </a:p>
          <a:p>
            <a:r>
              <a:rPr lang="en-US" dirty="0">
                <a:latin typeface="+mj-lt"/>
              </a:rPr>
              <a:t>As a solution, Argo workflow provides single windows for complex workflow on Kubernetes environment</a:t>
            </a:r>
          </a:p>
          <a:p>
            <a:endParaRPr lang="en-IN" dirty="0"/>
          </a:p>
        </p:txBody>
      </p:sp>
    </p:spTree>
    <p:extLst>
      <p:ext uri="{BB962C8B-B14F-4D97-AF65-F5344CB8AC3E}">
        <p14:creationId xmlns:p14="http://schemas.microsoft.com/office/powerpoint/2010/main" val="3476055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5BF8-EA57-2B13-CD5A-C027237F90E4}"/>
              </a:ext>
            </a:extLst>
          </p:cNvPr>
          <p:cNvSpPr>
            <a:spLocks noGrp="1"/>
          </p:cNvSpPr>
          <p:nvPr>
            <p:ph type="title"/>
          </p:nvPr>
        </p:nvSpPr>
        <p:spPr/>
        <p:txBody>
          <a:bodyPr/>
          <a:lstStyle/>
          <a:p>
            <a:r>
              <a:rPr lang="en-IN" dirty="0"/>
              <a:t>Lab 12</a:t>
            </a:r>
          </a:p>
        </p:txBody>
      </p:sp>
      <p:sp>
        <p:nvSpPr>
          <p:cNvPr id="3" name="Content Placeholder 2">
            <a:extLst>
              <a:ext uri="{FF2B5EF4-FFF2-40B4-BE49-F238E27FC236}">
                <a16:creationId xmlns:a16="http://schemas.microsoft.com/office/drawing/2014/main" id="{CA07B1A3-E473-3354-84C2-3BF05F1689D3}"/>
              </a:ext>
            </a:extLst>
          </p:cNvPr>
          <p:cNvSpPr>
            <a:spLocks noGrp="1"/>
          </p:cNvSpPr>
          <p:nvPr>
            <p:ph idx="1"/>
          </p:nvPr>
        </p:nvSpPr>
        <p:spPr/>
        <p:txBody>
          <a:bodyPr/>
          <a:lstStyle/>
          <a:p>
            <a:r>
              <a:rPr lang="en-IN" dirty="0">
                <a:latin typeface="+mj-lt"/>
              </a:rPr>
              <a:t>All three ways will be used</a:t>
            </a:r>
          </a:p>
        </p:txBody>
      </p:sp>
    </p:spTree>
    <p:extLst>
      <p:ext uri="{BB962C8B-B14F-4D97-AF65-F5344CB8AC3E}">
        <p14:creationId xmlns:p14="http://schemas.microsoft.com/office/powerpoint/2010/main" val="31380698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0F20B-C4A3-8072-4172-A376D086E081}"/>
              </a:ext>
            </a:extLst>
          </p:cNvPr>
          <p:cNvSpPr>
            <a:spLocks noGrp="1"/>
          </p:cNvSpPr>
          <p:nvPr>
            <p:ph type="title"/>
          </p:nvPr>
        </p:nvSpPr>
        <p:spPr/>
        <p:txBody>
          <a:bodyPr/>
          <a:lstStyle/>
          <a:p>
            <a:r>
              <a:rPr lang="en-IN" dirty="0"/>
              <a:t>Accessing Secrets in Argo Workflow</a:t>
            </a:r>
          </a:p>
        </p:txBody>
      </p:sp>
      <p:sp>
        <p:nvSpPr>
          <p:cNvPr id="3" name="Content Placeholder 2">
            <a:extLst>
              <a:ext uri="{FF2B5EF4-FFF2-40B4-BE49-F238E27FC236}">
                <a16:creationId xmlns:a16="http://schemas.microsoft.com/office/drawing/2014/main" id="{3A6B5B87-0B0A-94E9-DB98-EB4E1F9FCD6C}"/>
              </a:ext>
            </a:extLst>
          </p:cNvPr>
          <p:cNvSpPr>
            <a:spLocks noGrp="1"/>
          </p:cNvSpPr>
          <p:nvPr>
            <p:ph idx="1"/>
          </p:nvPr>
        </p:nvSpPr>
        <p:spPr/>
        <p:txBody>
          <a:bodyPr>
            <a:normAutofit/>
          </a:bodyPr>
          <a:lstStyle/>
          <a:p>
            <a:pPr>
              <a:buFont typeface="Wingdings" panose="05000000000000000000" pitchFamily="2" charset="2"/>
              <a:buChar char="Ø"/>
            </a:pPr>
            <a:r>
              <a:rPr lang="en-IN" dirty="0">
                <a:latin typeface="+mj-lt"/>
              </a:rPr>
              <a:t>Secrets:</a:t>
            </a:r>
          </a:p>
          <a:p>
            <a:pPr lvl="1">
              <a:buFont typeface="Wingdings" panose="05000000000000000000" pitchFamily="2" charset="2"/>
              <a:buChar char="Ø"/>
            </a:pPr>
            <a:r>
              <a:rPr lang="en-US" sz="2800" dirty="0">
                <a:latin typeface="+mj-lt"/>
              </a:rPr>
              <a:t>Definition: Sensitive information like passwords, tokens, or keys.</a:t>
            </a:r>
          </a:p>
          <a:p>
            <a:pPr lvl="1">
              <a:buFont typeface="Wingdings" panose="05000000000000000000" pitchFamily="2" charset="2"/>
              <a:buChar char="Ø"/>
            </a:pPr>
            <a:r>
              <a:rPr lang="en-US" sz="2800" dirty="0">
                <a:latin typeface="+mj-lt"/>
              </a:rPr>
              <a:t>Managed securely in Kubernetes.</a:t>
            </a:r>
          </a:p>
          <a:p>
            <a:pPr>
              <a:buFont typeface="Wingdings" panose="05000000000000000000" pitchFamily="2" charset="2"/>
              <a:buChar char="Ø"/>
            </a:pPr>
            <a:r>
              <a:rPr lang="en-US" dirty="0">
                <a:latin typeface="+mj-lt"/>
              </a:rPr>
              <a:t>Argo supports Kubernetes secrets mechanisms.</a:t>
            </a:r>
          </a:p>
          <a:p>
            <a:pPr>
              <a:buFont typeface="Wingdings" panose="05000000000000000000" pitchFamily="2" charset="2"/>
              <a:buChar char="Ø"/>
            </a:pPr>
            <a:r>
              <a:rPr lang="en-US" dirty="0">
                <a:latin typeface="+mj-lt"/>
              </a:rPr>
              <a:t>Access secrets as environment variables or volume mounts.</a:t>
            </a:r>
          </a:p>
          <a:p>
            <a:pPr>
              <a:buFont typeface="Wingdings" panose="05000000000000000000" pitchFamily="2" charset="2"/>
              <a:buChar char="Ø"/>
            </a:pPr>
            <a:r>
              <a:rPr lang="en-US" dirty="0">
                <a:latin typeface="+mj-lt"/>
              </a:rPr>
              <a:t>Define a secret in Kubernetes.</a:t>
            </a:r>
          </a:p>
          <a:p>
            <a:pPr>
              <a:buFont typeface="Wingdings" panose="05000000000000000000" pitchFamily="2" charset="2"/>
              <a:buChar char="Ø"/>
            </a:pPr>
            <a:r>
              <a:rPr lang="en-US" dirty="0">
                <a:latin typeface="+mj-lt"/>
              </a:rPr>
              <a:t>Use the secret in an Argo Workflow.</a:t>
            </a:r>
          </a:p>
        </p:txBody>
      </p:sp>
    </p:spTree>
    <p:extLst>
      <p:ext uri="{BB962C8B-B14F-4D97-AF65-F5344CB8AC3E}">
        <p14:creationId xmlns:p14="http://schemas.microsoft.com/office/powerpoint/2010/main" val="39586767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99264-4930-5A16-1C38-669A14781B59}"/>
              </a:ext>
            </a:extLst>
          </p:cNvPr>
          <p:cNvSpPr>
            <a:spLocks noGrp="1"/>
          </p:cNvSpPr>
          <p:nvPr>
            <p:ph type="title"/>
          </p:nvPr>
        </p:nvSpPr>
        <p:spPr/>
        <p:txBody>
          <a:bodyPr/>
          <a:lstStyle/>
          <a:p>
            <a:r>
              <a:rPr lang="en-IN" dirty="0"/>
              <a:t>..</a:t>
            </a:r>
          </a:p>
        </p:txBody>
      </p:sp>
      <p:pic>
        <p:nvPicPr>
          <p:cNvPr id="5" name="Content Placeholder 4">
            <a:extLst>
              <a:ext uri="{FF2B5EF4-FFF2-40B4-BE49-F238E27FC236}">
                <a16:creationId xmlns:a16="http://schemas.microsoft.com/office/drawing/2014/main" id="{71208E0A-EA06-13B1-07AE-BA9F54152D77}"/>
              </a:ext>
            </a:extLst>
          </p:cNvPr>
          <p:cNvPicPr>
            <a:picLocks noGrp="1" noChangeAspect="1"/>
          </p:cNvPicPr>
          <p:nvPr>
            <p:ph idx="1"/>
          </p:nvPr>
        </p:nvPicPr>
        <p:blipFill>
          <a:blip r:embed="rId2"/>
          <a:stretch>
            <a:fillRect/>
          </a:stretch>
        </p:blipFill>
        <p:spPr>
          <a:xfrm>
            <a:off x="1460501" y="2108200"/>
            <a:ext cx="6988280" cy="3569549"/>
          </a:xfrm>
        </p:spPr>
      </p:pic>
    </p:spTree>
    <p:extLst>
      <p:ext uri="{BB962C8B-B14F-4D97-AF65-F5344CB8AC3E}">
        <p14:creationId xmlns:p14="http://schemas.microsoft.com/office/powerpoint/2010/main" val="28626085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C8F46-9B41-E2E7-088B-0F2130E53481}"/>
              </a:ext>
            </a:extLst>
          </p:cNvPr>
          <p:cNvSpPr>
            <a:spLocks noGrp="1"/>
          </p:cNvSpPr>
          <p:nvPr>
            <p:ph type="title"/>
          </p:nvPr>
        </p:nvSpPr>
        <p:spPr/>
        <p:txBody>
          <a:bodyPr/>
          <a:lstStyle/>
          <a:p>
            <a:r>
              <a:rPr lang="en-IN" dirty="0"/>
              <a:t>Argo watch</a:t>
            </a:r>
          </a:p>
        </p:txBody>
      </p:sp>
      <p:pic>
        <p:nvPicPr>
          <p:cNvPr id="5" name="Picture 4">
            <a:extLst>
              <a:ext uri="{FF2B5EF4-FFF2-40B4-BE49-F238E27FC236}">
                <a16:creationId xmlns:a16="http://schemas.microsoft.com/office/drawing/2014/main" id="{54BDB2C4-9D72-BE95-C717-CFF5252356AB}"/>
              </a:ext>
            </a:extLst>
          </p:cNvPr>
          <p:cNvPicPr>
            <a:picLocks noChangeAspect="1"/>
          </p:cNvPicPr>
          <p:nvPr/>
        </p:nvPicPr>
        <p:blipFill>
          <a:blip r:embed="rId2"/>
          <a:stretch>
            <a:fillRect/>
          </a:stretch>
        </p:blipFill>
        <p:spPr>
          <a:xfrm>
            <a:off x="1628545" y="2120832"/>
            <a:ext cx="8934909" cy="3454467"/>
          </a:xfrm>
          <a:prstGeom prst="rect">
            <a:avLst/>
          </a:prstGeom>
        </p:spPr>
      </p:pic>
    </p:spTree>
    <p:extLst>
      <p:ext uri="{BB962C8B-B14F-4D97-AF65-F5344CB8AC3E}">
        <p14:creationId xmlns:p14="http://schemas.microsoft.com/office/powerpoint/2010/main" val="14035984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8CF3E-E2D1-F9A4-45A8-DD66776BAFDB}"/>
              </a:ext>
            </a:extLst>
          </p:cNvPr>
          <p:cNvSpPr>
            <a:spLocks noGrp="1"/>
          </p:cNvSpPr>
          <p:nvPr>
            <p:ph type="title"/>
          </p:nvPr>
        </p:nvSpPr>
        <p:spPr/>
        <p:txBody>
          <a:bodyPr/>
          <a:lstStyle/>
          <a:p>
            <a:r>
              <a:rPr lang="en-IN" dirty="0"/>
              <a:t>..</a:t>
            </a:r>
          </a:p>
        </p:txBody>
      </p:sp>
      <p:pic>
        <p:nvPicPr>
          <p:cNvPr id="5" name="Picture 4">
            <a:extLst>
              <a:ext uri="{FF2B5EF4-FFF2-40B4-BE49-F238E27FC236}">
                <a16:creationId xmlns:a16="http://schemas.microsoft.com/office/drawing/2014/main" id="{E99FA886-E461-3910-BCEF-A74043C1034D}"/>
              </a:ext>
            </a:extLst>
          </p:cNvPr>
          <p:cNvPicPr>
            <a:picLocks noChangeAspect="1"/>
          </p:cNvPicPr>
          <p:nvPr/>
        </p:nvPicPr>
        <p:blipFill>
          <a:blip r:embed="rId2"/>
          <a:stretch>
            <a:fillRect/>
          </a:stretch>
        </p:blipFill>
        <p:spPr>
          <a:xfrm>
            <a:off x="838200" y="1857137"/>
            <a:ext cx="12097372" cy="4635738"/>
          </a:xfrm>
          <a:prstGeom prst="rect">
            <a:avLst/>
          </a:prstGeom>
        </p:spPr>
      </p:pic>
    </p:spTree>
    <p:extLst>
      <p:ext uri="{BB962C8B-B14F-4D97-AF65-F5344CB8AC3E}">
        <p14:creationId xmlns:p14="http://schemas.microsoft.com/office/powerpoint/2010/main" val="31217452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D5ADF-9C83-60B1-B40A-FF10F2D3C446}"/>
              </a:ext>
            </a:extLst>
          </p:cNvPr>
          <p:cNvSpPr>
            <a:spLocks noGrp="1"/>
          </p:cNvSpPr>
          <p:nvPr>
            <p:ph type="title"/>
          </p:nvPr>
        </p:nvSpPr>
        <p:spPr/>
        <p:txBody>
          <a:bodyPr/>
          <a:lstStyle/>
          <a:p>
            <a:r>
              <a:rPr lang="en-IN" dirty="0"/>
              <a:t>Lab 13</a:t>
            </a:r>
          </a:p>
        </p:txBody>
      </p:sp>
      <p:sp>
        <p:nvSpPr>
          <p:cNvPr id="3" name="Content Placeholder 2">
            <a:extLst>
              <a:ext uri="{FF2B5EF4-FFF2-40B4-BE49-F238E27FC236}">
                <a16:creationId xmlns:a16="http://schemas.microsoft.com/office/drawing/2014/main" id="{F6C1BFEA-15A9-F2AA-FAE6-AA8E1FF4BBAC}"/>
              </a:ext>
            </a:extLst>
          </p:cNvPr>
          <p:cNvSpPr>
            <a:spLocks noGrp="1"/>
          </p:cNvSpPr>
          <p:nvPr>
            <p:ph idx="1"/>
          </p:nvPr>
        </p:nvSpPr>
        <p:spPr/>
        <p:txBody>
          <a:bodyPr/>
          <a:lstStyle/>
          <a:p>
            <a:r>
              <a:rPr lang="en-IN" dirty="0"/>
              <a:t>Create Secret</a:t>
            </a:r>
          </a:p>
          <a:p>
            <a:r>
              <a:rPr lang="en-IN" dirty="0"/>
              <a:t>Map the secret in the Argo workflow</a:t>
            </a:r>
          </a:p>
        </p:txBody>
      </p:sp>
    </p:spTree>
    <p:extLst>
      <p:ext uri="{BB962C8B-B14F-4D97-AF65-F5344CB8AC3E}">
        <p14:creationId xmlns:p14="http://schemas.microsoft.com/office/powerpoint/2010/main" val="18916541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3049-FFA9-F080-E3BF-3B9443A58A47}"/>
              </a:ext>
            </a:extLst>
          </p:cNvPr>
          <p:cNvSpPr>
            <a:spLocks noGrp="1"/>
          </p:cNvSpPr>
          <p:nvPr>
            <p:ph type="title"/>
          </p:nvPr>
        </p:nvSpPr>
        <p:spPr/>
        <p:txBody>
          <a:bodyPr>
            <a:normAutofit/>
          </a:bodyPr>
          <a:lstStyle/>
          <a:p>
            <a:r>
              <a:rPr lang="en-US" sz="2800" b="0" i="0" dirty="0">
                <a:solidFill>
                  <a:srgbClr val="0D0D0D"/>
                </a:solidFill>
                <a:effectLst/>
                <a:highlight>
                  <a:srgbClr val="FFFFFF"/>
                </a:highlight>
              </a:rPr>
              <a:t>Accessing Existing Volumes in Argo Workflows</a:t>
            </a:r>
            <a:endParaRPr lang="en-IN" sz="2800" dirty="0"/>
          </a:p>
        </p:txBody>
      </p:sp>
      <p:sp>
        <p:nvSpPr>
          <p:cNvPr id="3" name="Content Placeholder 2">
            <a:extLst>
              <a:ext uri="{FF2B5EF4-FFF2-40B4-BE49-F238E27FC236}">
                <a16:creationId xmlns:a16="http://schemas.microsoft.com/office/drawing/2014/main" id="{0AB73071-E1A8-C807-056D-017922ED22A1}"/>
              </a:ext>
            </a:extLst>
          </p:cNvPr>
          <p:cNvSpPr>
            <a:spLocks noGrp="1"/>
          </p:cNvSpPr>
          <p:nvPr>
            <p:ph idx="1"/>
          </p:nvPr>
        </p:nvSpPr>
        <p:spPr/>
        <p:txBody>
          <a:bodyPr>
            <a:normAutofit fontScale="92500" lnSpcReduction="20000"/>
          </a:bodyPr>
          <a:lstStyle/>
          <a:p>
            <a:pPr marL="0" indent="0">
              <a:buNone/>
            </a:pPr>
            <a:r>
              <a:rPr lang="en-IN" dirty="0" err="1">
                <a:latin typeface="+mj-lt"/>
              </a:rPr>
              <a:t>apiVersion</a:t>
            </a:r>
            <a:r>
              <a:rPr lang="en-IN" dirty="0">
                <a:latin typeface="+mj-lt"/>
              </a:rPr>
              <a:t>: v1</a:t>
            </a:r>
          </a:p>
          <a:p>
            <a:pPr marL="0" indent="0">
              <a:buNone/>
            </a:pPr>
            <a:r>
              <a:rPr lang="en-IN" dirty="0">
                <a:latin typeface="+mj-lt"/>
              </a:rPr>
              <a:t>kind: </a:t>
            </a:r>
            <a:r>
              <a:rPr lang="en-IN" dirty="0" err="1">
                <a:latin typeface="+mj-lt"/>
              </a:rPr>
              <a:t>PersistentVolumeClaim</a:t>
            </a:r>
            <a:endParaRPr lang="en-IN" dirty="0">
              <a:latin typeface="+mj-lt"/>
            </a:endParaRPr>
          </a:p>
          <a:p>
            <a:pPr marL="0" indent="0">
              <a:buNone/>
            </a:pPr>
            <a:r>
              <a:rPr lang="en-IN" dirty="0">
                <a:latin typeface="+mj-lt"/>
              </a:rPr>
              <a:t>metadata:</a:t>
            </a:r>
          </a:p>
          <a:p>
            <a:pPr marL="0" indent="0">
              <a:buNone/>
            </a:pPr>
            <a:r>
              <a:rPr lang="en-IN" dirty="0">
                <a:latin typeface="+mj-lt"/>
              </a:rPr>
              <a:t>  name: my-</a:t>
            </a:r>
            <a:r>
              <a:rPr lang="en-IN" dirty="0" err="1">
                <a:latin typeface="+mj-lt"/>
              </a:rPr>
              <a:t>pvc</a:t>
            </a:r>
            <a:endParaRPr lang="en-IN" dirty="0">
              <a:latin typeface="+mj-lt"/>
            </a:endParaRPr>
          </a:p>
          <a:p>
            <a:pPr marL="0" indent="0">
              <a:buNone/>
            </a:pPr>
            <a:r>
              <a:rPr lang="en-IN" dirty="0">
                <a:latin typeface="+mj-lt"/>
              </a:rPr>
              <a:t>spec:</a:t>
            </a:r>
          </a:p>
          <a:p>
            <a:pPr marL="0" indent="0">
              <a:buNone/>
            </a:pPr>
            <a:r>
              <a:rPr lang="en-IN" dirty="0">
                <a:latin typeface="+mj-lt"/>
              </a:rPr>
              <a:t>  </a:t>
            </a:r>
            <a:r>
              <a:rPr lang="en-IN" dirty="0" err="1">
                <a:latin typeface="+mj-lt"/>
              </a:rPr>
              <a:t>accessModes</a:t>
            </a:r>
            <a:r>
              <a:rPr lang="en-IN" dirty="0">
                <a:latin typeface="+mj-lt"/>
              </a:rPr>
              <a:t>:</a:t>
            </a:r>
          </a:p>
          <a:p>
            <a:pPr marL="0" indent="0">
              <a:buNone/>
            </a:pPr>
            <a:r>
              <a:rPr lang="en-IN" dirty="0">
                <a:latin typeface="+mj-lt"/>
              </a:rPr>
              <a:t>  - </a:t>
            </a:r>
            <a:r>
              <a:rPr lang="en-IN" dirty="0" err="1">
                <a:latin typeface="+mj-lt"/>
              </a:rPr>
              <a:t>ReadWriteOnce</a:t>
            </a:r>
            <a:endParaRPr lang="en-IN" dirty="0">
              <a:latin typeface="+mj-lt"/>
            </a:endParaRPr>
          </a:p>
          <a:p>
            <a:pPr marL="0" indent="0">
              <a:buNone/>
            </a:pPr>
            <a:r>
              <a:rPr lang="en-IN" dirty="0">
                <a:latin typeface="+mj-lt"/>
              </a:rPr>
              <a:t>  resources:</a:t>
            </a:r>
          </a:p>
          <a:p>
            <a:pPr marL="0" indent="0">
              <a:buNone/>
            </a:pPr>
            <a:r>
              <a:rPr lang="en-IN" dirty="0">
                <a:latin typeface="+mj-lt"/>
              </a:rPr>
              <a:t>    requests:</a:t>
            </a:r>
          </a:p>
          <a:p>
            <a:pPr marL="0" indent="0">
              <a:buNone/>
            </a:pPr>
            <a:r>
              <a:rPr lang="en-IN" dirty="0">
                <a:latin typeface="+mj-lt"/>
              </a:rPr>
              <a:t>      storage: 1Gi</a:t>
            </a:r>
          </a:p>
        </p:txBody>
      </p:sp>
    </p:spTree>
    <p:extLst>
      <p:ext uri="{BB962C8B-B14F-4D97-AF65-F5344CB8AC3E}">
        <p14:creationId xmlns:p14="http://schemas.microsoft.com/office/powerpoint/2010/main" val="40818199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AF4B5-3DC4-90B4-5FFD-650C411DFD13}"/>
              </a:ext>
            </a:extLst>
          </p:cNvPr>
          <p:cNvSpPr>
            <a:spLocks noGrp="1"/>
          </p:cNvSpPr>
          <p:nvPr>
            <p:ph type="title"/>
          </p:nvPr>
        </p:nvSpPr>
        <p:spPr/>
        <p:txBody>
          <a:bodyPr/>
          <a:lstStyle/>
          <a:p>
            <a:r>
              <a:rPr lang="en-IN" dirty="0"/>
              <a:t>..</a:t>
            </a:r>
          </a:p>
        </p:txBody>
      </p:sp>
      <p:pic>
        <p:nvPicPr>
          <p:cNvPr id="5" name="Picture 4">
            <a:extLst>
              <a:ext uri="{FF2B5EF4-FFF2-40B4-BE49-F238E27FC236}">
                <a16:creationId xmlns:a16="http://schemas.microsoft.com/office/drawing/2014/main" id="{32DD431B-A2B7-40D8-A502-0F12671E4D9A}"/>
              </a:ext>
            </a:extLst>
          </p:cNvPr>
          <p:cNvPicPr>
            <a:picLocks noChangeAspect="1"/>
          </p:cNvPicPr>
          <p:nvPr/>
        </p:nvPicPr>
        <p:blipFill>
          <a:blip r:embed="rId2"/>
          <a:stretch>
            <a:fillRect/>
          </a:stretch>
        </p:blipFill>
        <p:spPr>
          <a:xfrm>
            <a:off x="723900" y="1600200"/>
            <a:ext cx="10401300" cy="4457700"/>
          </a:xfrm>
          <a:prstGeom prst="rect">
            <a:avLst/>
          </a:prstGeom>
        </p:spPr>
      </p:pic>
    </p:spTree>
    <p:extLst>
      <p:ext uri="{BB962C8B-B14F-4D97-AF65-F5344CB8AC3E}">
        <p14:creationId xmlns:p14="http://schemas.microsoft.com/office/powerpoint/2010/main" val="5136563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1A17C8-28AD-EBD8-5EC0-942AAEC181F1}"/>
              </a:ext>
            </a:extLst>
          </p:cNvPr>
          <p:cNvPicPr>
            <a:picLocks noGrp="1" noChangeAspect="1"/>
          </p:cNvPicPr>
          <p:nvPr>
            <p:ph idx="1"/>
          </p:nvPr>
        </p:nvPicPr>
        <p:blipFill>
          <a:blip r:embed="rId2"/>
          <a:stretch>
            <a:fillRect/>
          </a:stretch>
        </p:blipFill>
        <p:spPr>
          <a:xfrm>
            <a:off x="965200" y="807602"/>
            <a:ext cx="9664699" cy="5242796"/>
          </a:xfrm>
        </p:spPr>
      </p:pic>
    </p:spTree>
    <p:extLst>
      <p:ext uri="{BB962C8B-B14F-4D97-AF65-F5344CB8AC3E}">
        <p14:creationId xmlns:p14="http://schemas.microsoft.com/office/powerpoint/2010/main" val="42702742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89898-2A9A-8785-FEF7-19E615B0CAD5}"/>
              </a:ext>
            </a:extLst>
          </p:cNvPr>
          <p:cNvSpPr>
            <a:spLocks noGrp="1"/>
          </p:cNvSpPr>
          <p:nvPr>
            <p:ph type="title"/>
          </p:nvPr>
        </p:nvSpPr>
        <p:spPr/>
        <p:txBody>
          <a:bodyPr/>
          <a:lstStyle/>
          <a:p>
            <a:r>
              <a:rPr lang="en-IN" dirty="0"/>
              <a:t>..</a:t>
            </a:r>
          </a:p>
        </p:txBody>
      </p:sp>
      <p:pic>
        <p:nvPicPr>
          <p:cNvPr id="5" name="Picture 4">
            <a:extLst>
              <a:ext uri="{FF2B5EF4-FFF2-40B4-BE49-F238E27FC236}">
                <a16:creationId xmlns:a16="http://schemas.microsoft.com/office/drawing/2014/main" id="{B595D6FB-0054-B60D-0A2C-6309F6FA63EB}"/>
              </a:ext>
            </a:extLst>
          </p:cNvPr>
          <p:cNvPicPr>
            <a:picLocks noChangeAspect="1"/>
          </p:cNvPicPr>
          <p:nvPr/>
        </p:nvPicPr>
        <p:blipFill>
          <a:blip r:embed="rId2"/>
          <a:stretch>
            <a:fillRect/>
          </a:stretch>
        </p:blipFill>
        <p:spPr>
          <a:xfrm>
            <a:off x="434684" y="1590580"/>
            <a:ext cx="11322632" cy="4175220"/>
          </a:xfrm>
          <a:prstGeom prst="rect">
            <a:avLst/>
          </a:prstGeom>
        </p:spPr>
      </p:pic>
    </p:spTree>
    <p:extLst>
      <p:ext uri="{BB962C8B-B14F-4D97-AF65-F5344CB8AC3E}">
        <p14:creationId xmlns:p14="http://schemas.microsoft.com/office/powerpoint/2010/main" val="39806997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2196</TotalTime>
  <Words>6016</Words>
  <Application>Microsoft Office PowerPoint</Application>
  <PresentationFormat>Widescreen</PresentationFormat>
  <Paragraphs>604</Paragraphs>
  <Slides>176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176</vt:i4>
      </vt:variant>
    </vt:vector>
  </HeadingPairs>
  <TitlesOfParts>
    <vt:vector size="183" baseType="lpstr">
      <vt:lpstr>Arial</vt:lpstr>
      <vt:lpstr>Calibri</vt:lpstr>
      <vt:lpstr>Calibri Light</vt:lpstr>
      <vt:lpstr>Roboto</vt:lpstr>
      <vt:lpstr>Söhne</vt:lpstr>
      <vt:lpstr>Wingdings</vt:lpstr>
      <vt:lpstr>Office Theme</vt:lpstr>
      <vt:lpstr>Argo Workflow</vt:lpstr>
      <vt:lpstr>Trainer Intro</vt:lpstr>
      <vt:lpstr>Agenda</vt:lpstr>
      <vt:lpstr>..</vt:lpstr>
      <vt:lpstr>..</vt:lpstr>
      <vt:lpstr>..</vt:lpstr>
      <vt:lpstr>Projects</vt:lpstr>
      <vt:lpstr>Overview</vt:lpstr>
      <vt:lpstr>Why Argo Workflow?</vt:lpstr>
      <vt:lpstr>..</vt:lpstr>
      <vt:lpstr>Argo Workflow Architecture</vt:lpstr>
      <vt:lpstr>..</vt:lpstr>
      <vt:lpstr>..</vt:lpstr>
      <vt:lpstr>Workflow Controller</vt:lpstr>
      <vt:lpstr>..</vt:lpstr>
      <vt:lpstr>..</vt:lpstr>
      <vt:lpstr>Argo Internals</vt:lpstr>
      <vt:lpstr>..</vt:lpstr>
      <vt:lpstr>Main Container</vt:lpstr>
      <vt:lpstr>Init Container</vt:lpstr>
      <vt:lpstr>Wait Containers</vt:lpstr>
      <vt:lpstr>Summary</vt:lpstr>
      <vt:lpstr>UI Interface</vt:lpstr>
      <vt:lpstr>.</vt:lpstr>
      <vt:lpstr>..</vt:lpstr>
      <vt:lpstr>Lab1: Setup</vt:lpstr>
      <vt:lpstr>Argo Server UI</vt:lpstr>
      <vt:lpstr>Using NodePort</vt:lpstr>
      <vt:lpstr>Access through UI</vt:lpstr>
      <vt:lpstr>Using Client</vt:lpstr>
      <vt:lpstr>The Workflow : Definition</vt:lpstr>
      <vt:lpstr>Workflow Spec</vt:lpstr>
      <vt:lpstr>..</vt:lpstr>
      <vt:lpstr>Entrypoint</vt:lpstr>
      <vt:lpstr>PowerPoint Presentation</vt:lpstr>
      <vt:lpstr>Template</vt:lpstr>
      <vt:lpstr>Lab3</vt:lpstr>
      <vt:lpstr>Template types</vt:lpstr>
      <vt:lpstr>Container Template type</vt:lpstr>
      <vt:lpstr>..</vt:lpstr>
      <vt:lpstr>..</vt:lpstr>
      <vt:lpstr>..</vt:lpstr>
      <vt:lpstr>Lab 4</vt:lpstr>
      <vt:lpstr>Script Type</vt:lpstr>
      <vt:lpstr>syntax</vt:lpstr>
      <vt:lpstr>..</vt:lpstr>
      <vt:lpstr>..</vt:lpstr>
      <vt:lpstr>..</vt:lpstr>
      <vt:lpstr>Lab5</vt:lpstr>
      <vt:lpstr>Template: Resource Type</vt:lpstr>
      <vt:lpstr>..</vt:lpstr>
      <vt:lpstr>..</vt:lpstr>
      <vt:lpstr>..</vt:lpstr>
      <vt:lpstr>..</vt:lpstr>
      <vt:lpstr>PowerPoint Presentation</vt:lpstr>
      <vt:lpstr>..</vt:lpstr>
      <vt:lpstr>Lab 6</vt:lpstr>
      <vt:lpstr>Suspend Template</vt:lpstr>
      <vt:lpstr>..</vt:lpstr>
      <vt:lpstr>PowerPoint Presentation</vt:lpstr>
      <vt:lpstr>PowerPoint Presentation</vt:lpstr>
      <vt:lpstr>Lab 7</vt:lpstr>
      <vt:lpstr>Template Steps</vt:lpstr>
      <vt:lpstr>PowerPoint Presentation</vt:lpstr>
      <vt:lpstr>..</vt:lpstr>
      <vt:lpstr>argo watch &lt;wf name&gt;  -n &lt;ns&gt;</vt:lpstr>
      <vt:lpstr>PowerPoint Presentation</vt:lpstr>
      <vt:lpstr>Lab 8</vt:lpstr>
      <vt:lpstr>DAG</vt:lpstr>
      <vt:lpstr>DAG</vt:lpstr>
      <vt:lpstr>DAG template</vt:lpstr>
      <vt:lpstr>..</vt:lpstr>
      <vt:lpstr>Argo watch command</vt:lpstr>
      <vt:lpstr>Kubectl command</vt:lpstr>
      <vt:lpstr>Lab 9</vt:lpstr>
      <vt:lpstr>Lab</vt:lpstr>
      <vt:lpstr>What is Artifacts?</vt:lpstr>
      <vt:lpstr>Configuring Your Artifact Repository </vt:lpstr>
      <vt:lpstr>..</vt:lpstr>
      <vt:lpstr>..</vt:lpstr>
      <vt:lpstr>Artifacts</vt:lpstr>
      <vt:lpstr>S3 bucket</vt:lpstr>
      <vt:lpstr>Watch output</vt:lpstr>
      <vt:lpstr>Lab10 and Lab 11</vt:lpstr>
      <vt:lpstr>Output Parameters</vt:lpstr>
      <vt:lpstr>Generate Output: A step generates an output and writes it to a file. </vt:lpstr>
      <vt:lpstr>Use Parameters</vt:lpstr>
      <vt:lpstr>Display message</vt:lpstr>
      <vt:lpstr>..</vt:lpstr>
      <vt:lpstr>Lab 12</vt:lpstr>
      <vt:lpstr>Accessing Secrets in Argo Workflow</vt:lpstr>
      <vt:lpstr>..</vt:lpstr>
      <vt:lpstr>Argo watch</vt:lpstr>
      <vt:lpstr>..</vt:lpstr>
      <vt:lpstr>Lab 13</vt:lpstr>
      <vt:lpstr>Accessing Existing Volumes in Argo Workflows</vt:lpstr>
      <vt:lpstr>..</vt:lpstr>
      <vt:lpstr>PowerPoint Presentation</vt:lpstr>
      <vt:lpstr>..</vt:lpstr>
      <vt:lpstr>..</vt:lpstr>
      <vt:lpstr>..</vt:lpstr>
      <vt:lpstr>..</vt:lpstr>
      <vt:lpstr>Lab 14</vt:lpstr>
      <vt:lpstr>Performing Loops in Workflows</vt:lpstr>
      <vt:lpstr>Syntax</vt:lpstr>
      <vt:lpstr>..</vt:lpstr>
      <vt:lpstr>..</vt:lpstr>
      <vt:lpstr>..</vt:lpstr>
      <vt:lpstr>..</vt:lpstr>
      <vt:lpstr>..</vt:lpstr>
      <vt:lpstr>..</vt:lpstr>
      <vt:lpstr>..</vt:lpstr>
      <vt:lpstr>Lab 15</vt:lpstr>
      <vt:lpstr>Conditional statement</vt:lpstr>
      <vt:lpstr>..</vt:lpstr>
      <vt:lpstr>PowerPoint Presentation</vt:lpstr>
      <vt:lpstr>..</vt:lpstr>
      <vt:lpstr>Recursive</vt:lpstr>
      <vt:lpstr>..</vt:lpstr>
      <vt:lpstr>..</vt:lpstr>
      <vt:lpstr>Lab 16</vt:lpstr>
      <vt:lpstr>Error Handling and Workflow Management in Argo</vt:lpstr>
      <vt:lpstr>..</vt:lpstr>
      <vt:lpstr>PowerPoint Presentation</vt:lpstr>
      <vt:lpstr>..</vt:lpstr>
      <vt:lpstr>Exit handlers</vt:lpstr>
      <vt:lpstr>Timeouts</vt:lpstr>
      <vt:lpstr>..</vt:lpstr>
      <vt:lpstr>PowerPoint Presentation</vt:lpstr>
      <vt:lpstr>..</vt:lpstr>
      <vt:lpstr>Exit handler</vt:lpstr>
      <vt:lpstr>Retry watch command</vt:lpstr>
      <vt:lpstr>..</vt:lpstr>
      <vt:lpstr>..</vt:lpstr>
      <vt:lpstr>Lab 17</vt:lpstr>
      <vt:lpstr>WorkflowTemplate</vt:lpstr>
      <vt:lpstr>Definition</vt:lpstr>
      <vt:lpstr>Template vs Workflowtemplate</vt:lpstr>
      <vt:lpstr>Syntax</vt:lpstr>
      <vt:lpstr>Across release</vt:lpstr>
      <vt:lpstr>cmds</vt:lpstr>
      <vt:lpstr>Lab 18</vt:lpstr>
      <vt:lpstr>ClusterWorkflowTemplate</vt:lpstr>
      <vt:lpstr>PowerPoint Presentation</vt:lpstr>
      <vt:lpstr>Lab19</vt:lpstr>
      <vt:lpstr>CronWorkflow</vt:lpstr>
      <vt:lpstr>..</vt:lpstr>
      <vt:lpstr>PowerPoint Presentation</vt:lpstr>
      <vt:lpstr>Lab20</vt:lpstr>
      <vt:lpstr>Argo Agent</vt:lpstr>
      <vt:lpstr>..</vt:lpstr>
      <vt:lpstr>..</vt:lpstr>
      <vt:lpstr>lab21</vt:lpstr>
      <vt:lpstr>ContainerSet</vt:lpstr>
      <vt:lpstr>..</vt:lpstr>
      <vt:lpstr>..</vt:lpstr>
      <vt:lpstr>Lab22</vt:lpstr>
      <vt:lpstr>The Emissary Executor</vt:lpstr>
      <vt:lpstr>PowerPoint Presentation</vt:lpstr>
      <vt:lpstr>..</vt:lpstr>
      <vt:lpstr>Argo Events</vt:lpstr>
      <vt:lpstr> Types of Events Supported  </vt:lpstr>
      <vt:lpstr>Event Source</vt:lpstr>
      <vt:lpstr>Actions Triggered by Events </vt:lpstr>
      <vt:lpstr>Main Components of Argo Events </vt:lpstr>
      <vt:lpstr>Event Source </vt:lpstr>
      <vt:lpstr>..</vt:lpstr>
      <vt:lpstr>Sensors</vt:lpstr>
      <vt:lpstr>How Sensors Works?</vt:lpstr>
      <vt:lpstr>Example</vt:lpstr>
      <vt:lpstr>EventBus(Optional)</vt:lpstr>
      <vt:lpstr>EventSource </vt:lpstr>
      <vt:lpstr>EventBus</vt:lpstr>
      <vt:lpstr>NATS</vt:lpstr>
      <vt:lpstr>Sensor and trigger</vt:lpstr>
      <vt:lpstr>Projects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Argo Workflow</dc:title>
  <dc:creator>john test</dc:creator>
  <cp:lastModifiedBy>john test</cp:lastModifiedBy>
  <cp:revision>192</cp:revision>
  <dcterms:created xsi:type="dcterms:W3CDTF">2024-05-17T03:29:42Z</dcterms:created>
  <dcterms:modified xsi:type="dcterms:W3CDTF">2024-05-20T03:06:28Z</dcterms:modified>
</cp:coreProperties>
</file>